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8.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9.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C70C_9DE19736.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5" r:id="rId2"/>
    <p:sldMasterId id="2147483709" r:id="rId3"/>
    <p:sldMasterId id="2147483743" r:id="rId4"/>
    <p:sldMasterId id="2147483777" r:id="rId5"/>
    <p:sldMasterId id="2147483839" r:id="rId6"/>
    <p:sldMasterId id="2147483872" r:id="rId7"/>
    <p:sldMasterId id="2147483882" r:id="rId8"/>
    <p:sldMasterId id="2147483926" r:id="rId9"/>
    <p:sldMasterId id="2147483971" r:id="rId10"/>
  </p:sldMasterIdLst>
  <p:notesMasterIdLst>
    <p:notesMasterId r:id="rId65"/>
  </p:notesMasterIdLst>
  <p:handoutMasterIdLst>
    <p:handoutMasterId r:id="rId66"/>
  </p:handoutMasterIdLst>
  <p:sldIdLst>
    <p:sldId id="256" r:id="rId11"/>
    <p:sldId id="2147473554" r:id="rId12"/>
    <p:sldId id="2147473483" r:id="rId13"/>
    <p:sldId id="2147473434" r:id="rId14"/>
    <p:sldId id="2147473435" r:id="rId15"/>
    <p:sldId id="2147473555" r:id="rId16"/>
    <p:sldId id="2147473556" r:id="rId17"/>
    <p:sldId id="2147473557" r:id="rId18"/>
    <p:sldId id="2147473558" r:id="rId19"/>
    <p:sldId id="2147473567" r:id="rId20"/>
    <p:sldId id="2147472253" r:id="rId21"/>
    <p:sldId id="2147472254" r:id="rId22"/>
    <p:sldId id="2147472258" r:id="rId23"/>
    <p:sldId id="2147472255" r:id="rId24"/>
    <p:sldId id="2147472259" r:id="rId25"/>
    <p:sldId id="2147472256" r:id="rId26"/>
    <p:sldId id="2147472257" r:id="rId27"/>
    <p:sldId id="2147472260" r:id="rId28"/>
    <p:sldId id="2147472261" r:id="rId29"/>
    <p:sldId id="2147472262" r:id="rId30"/>
    <p:sldId id="2147472264" r:id="rId31"/>
    <p:sldId id="2147472265" r:id="rId32"/>
    <p:sldId id="2147472266" r:id="rId33"/>
    <p:sldId id="2147472267" r:id="rId34"/>
    <p:sldId id="2147472268" r:id="rId35"/>
    <p:sldId id="2147472269" r:id="rId36"/>
    <p:sldId id="2147472270" r:id="rId37"/>
    <p:sldId id="2147472271" r:id="rId38"/>
    <p:sldId id="2147472274" r:id="rId39"/>
    <p:sldId id="2147472275" r:id="rId40"/>
    <p:sldId id="2147472276" r:id="rId41"/>
    <p:sldId id="2147472277" r:id="rId42"/>
    <p:sldId id="2147472278" r:id="rId43"/>
    <p:sldId id="2147472250" r:id="rId44"/>
    <p:sldId id="2147473496" r:id="rId45"/>
    <p:sldId id="2147473497" r:id="rId46"/>
    <p:sldId id="2147472251" r:id="rId47"/>
    <p:sldId id="2147472252" r:id="rId48"/>
    <p:sldId id="2147473498" r:id="rId49"/>
    <p:sldId id="2147473499" r:id="rId50"/>
    <p:sldId id="2147473500" r:id="rId51"/>
    <p:sldId id="2147472263" r:id="rId52"/>
    <p:sldId id="2147472191" r:id="rId53"/>
    <p:sldId id="2147473507" r:id="rId54"/>
    <p:sldId id="2147469068" r:id="rId55"/>
    <p:sldId id="2147473309" r:id="rId56"/>
    <p:sldId id="2147473296" r:id="rId57"/>
    <p:sldId id="2147473297" r:id="rId58"/>
    <p:sldId id="2147473313" r:id="rId59"/>
    <p:sldId id="2147469070" r:id="rId60"/>
    <p:sldId id="2147469069" r:id="rId61"/>
    <p:sldId id="2147473295" r:id="rId62"/>
    <p:sldId id="1013" r:id="rId63"/>
    <p:sldId id="214746906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EC04B8-A585-41ED-E91C-A7ACC99AE1D8}" name="Jun Hao Kang" initials="JHK" userId="S::jun.hao.kang@ibm.com::2c388e23-78d5-4de9-9456-baf02cec826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EEF2F5"/>
    <a:srgbClr val="595959"/>
    <a:srgbClr val="E8221D"/>
    <a:srgbClr val="C00000"/>
    <a:srgbClr val="E42A18"/>
    <a:srgbClr val="FB1725"/>
    <a:srgbClr val="760F0C"/>
    <a:srgbClr val="3A0204"/>
    <a:srgbClr val="B7D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0" autoAdjust="0"/>
    <p:restoredTop sz="96234" autoAdjust="0"/>
  </p:normalViewPr>
  <p:slideViewPr>
    <p:cSldViewPr snapToGrid="0" snapToObjects="1">
      <p:cViewPr varScale="1">
        <p:scale>
          <a:sx n="103" d="100"/>
          <a:sy n="103" d="100"/>
        </p:scale>
        <p:origin x="952" y="4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4099"/>
    </p:cViewPr>
  </p:sorterViewPr>
  <p:notesViewPr>
    <p:cSldViewPr snapToGrid="0" snapToObjects="1"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viewProps" Target="viewProps.xml"/><Relationship Id="rId7" Type="http://schemas.openxmlformats.org/officeDocument/2006/relationships/slideMaster" Target="slideMasters/slideMaster7.xml"/><Relationship Id="rId71"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comments/modernComment_7FFFC70C_9DE19736.xml><?xml version="1.0" encoding="utf-8"?>
<p188:cmLst xmlns:a="http://schemas.openxmlformats.org/drawingml/2006/main" xmlns:r="http://schemas.openxmlformats.org/officeDocument/2006/relationships" xmlns:p188="http://schemas.microsoft.com/office/powerpoint/2018/8/main">
  <p188:cm id="{CAF7F1B4-E55D-1B4B-AD08-64736A25BD3E}" authorId="{B8EC04B8-A585-41ED-E91C-A7ACC99AE1D8}" status="resolved" created="2023-07-03T05:24:52.680">
    <pc:sldMkLst xmlns:pc="http://schemas.microsoft.com/office/powerpoint/2013/main/command">
      <pc:docMk/>
      <pc:sldMk cId="2648807222" sldId="2147469068"/>
    </pc:sldMkLst>
    <p188:txBody>
      <a:bodyPr/>
      <a:lstStyle/>
      <a:p>
        <a:r>
          <a:rPr lang="en-US"/>
          <a:t>business vs technical data lineage
- expand more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65C452-01AE-9747-B041-BD331E15410B}" type="slidenum">
              <a:rPr lang="en-US" smtClean="0"/>
              <a:t>‹#›</a:t>
            </a:fld>
            <a:endParaRPr lang="en-US" dirty="0"/>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64022E-FDD5-CE41-ADD3-BF3B0C32E247}" type="datetimeFigureOut">
              <a:rPr lang="en-US" smtClean="0"/>
              <a:t>8/1/23</a:t>
            </a:fld>
            <a:endParaRPr lang="en-US" dirty="0"/>
          </a:p>
        </p:txBody>
      </p:sp>
    </p:spTree>
    <p:extLst>
      <p:ext uri="{BB962C8B-B14F-4D97-AF65-F5344CB8AC3E}">
        <p14:creationId xmlns:p14="http://schemas.microsoft.com/office/powerpoint/2010/main" val="1566204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F244B-4C15-4648-B71A-FBE8CB996248}" type="datetimeFigureOut">
              <a:rPr lang="en-US" smtClean="0"/>
              <a:t>8/1/23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86084-F5DD-D04F-ACB4-2FD8EE534A6C}" type="slidenum">
              <a:rPr lang="en-US" smtClean="0"/>
              <a:t>‹#›</a:t>
            </a:fld>
            <a:endParaRPr lang="en-US" dirty="0"/>
          </a:p>
        </p:txBody>
      </p:sp>
    </p:spTree>
    <p:extLst>
      <p:ext uri="{BB962C8B-B14F-4D97-AF65-F5344CB8AC3E}">
        <p14:creationId xmlns:p14="http://schemas.microsoft.com/office/powerpoint/2010/main" val="1065497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2586084-F5DD-D04F-ACB4-2FD8EE534A6C}" type="slidenum">
              <a:rPr lang="en-US" smtClean="0"/>
              <a:t>1</a:t>
            </a:fld>
            <a:endParaRPr lang="en-US" dirty="0"/>
          </a:p>
        </p:txBody>
      </p:sp>
    </p:spTree>
    <p:extLst>
      <p:ext uri="{BB962C8B-B14F-4D97-AF65-F5344CB8AC3E}">
        <p14:creationId xmlns:p14="http://schemas.microsoft.com/office/powerpoint/2010/main" val="2008959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SG" dirty="0"/>
              <a:t>Data Lineage helps with some of the challenges mentioned in the previous slide. </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SG" dirty="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SG" dirty="0"/>
              <a:t> Firstly, it helps with traceability: where does an asset originate and how did it change over time</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SG" dirty="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SG" dirty="0"/>
              <a:t>Regulatory Compliance: </a:t>
            </a:r>
            <a:r>
              <a:rPr lang="en-US" kern="0" dirty="0">
                <a:latin typeface="+mn-lt"/>
              </a:rPr>
              <a:t>Identify the origins of sensitive data, the various locations where it’s stored, and who can access it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kern="0" dirty="0">
              <a:latin typeface="+mn-lt"/>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kern="0" dirty="0">
                <a:latin typeface="+mn-lt"/>
              </a:rPr>
              <a:t> Deliver Trustworthy Data for Analytics and AI: Show data’s journey clearly for everyone in the organization </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kern="0" dirty="0">
              <a:latin typeface="+mn-lt"/>
            </a:endParaRPr>
          </a:p>
          <a:p>
            <a:pPr>
              <a:buFont typeface="Arial" panose="020B0604020202020204" pitchFamily="34" charset="0"/>
              <a:buChar char="•"/>
            </a:pPr>
            <a:r>
              <a:rPr lang="en-US" kern="0" dirty="0">
                <a:latin typeface="+mn-lt"/>
              </a:rPr>
              <a:t> Impact Analysis: </a:t>
            </a:r>
            <a:r>
              <a:rPr lang="en-SG" dirty="0"/>
              <a:t>Rapidly make an assessment and know whether and what downstream impact a change to an asset might have before you make any changes.</a:t>
            </a:r>
          </a:p>
          <a:p>
            <a:pPr>
              <a:buFont typeface="Arial" panose="020B0604020202020204" pitchFamily="34" charset="0"/>
              <a:buChar char="•"/>
            </a:pPr>
            <a:endParaRPr lang="en-SG" dirty="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kern="0" dirty="0">
                <a:latin typeface="+mn-lt"/>
              </a:rPr>
              <a:t> R</a:t>
            </a:r>
            <a:r>
              <a:rPr lang="en-SG" dirty="0" err="1"/>
              <a:t>oot</a:t>
            </a:r>
            <a:r>
              <a:rPr lang="en-SG" dirty="0"/>
              <a:t> cause Analysis: you might want to see where a specific asset came from and how it impacted other assets.</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kern="0" dirty="0">
              <a:latin typeface="+mn-lt"/>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kern="0" dirty="0">
                <a:latin typeface="+mn-lt"/>
              </a:rPr>
              <a:t> Migrate to a New Architecture: Scan to-be-modernized systems to identify dependencies and make clearer what needs to be migrated and what can be ignored </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kern="0" dirty="0">
              <a:latin typeface="+mn-lt"/>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SG"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DA0BF268-306E-41C7-A94D-B57BE76E5C5B}"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53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049506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Next, I will be going through the user flow for data lineage.</a:t>
            </a:r>
          </a:p>
          <a:p>
            <a:r>
              <a:rPr lang="en-US" dirty="0"/>
              <a:t>First with WKC, MANTA, then with WKC and MANTA.</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54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93361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SG" dirty="0"/>
              <a:t>So what is data lineage?</a:t>
            </a:r>
          </a:p>
          <a:p>
            <a:r>
              <a:rPr lang="en-SG" dirty="0"/>
              <a:t>Data Lineage is the process of tracking data. How data is moved, transformed, and consumed across an organization.</a:t>
            </a:r>
          </a:p>
          <a:p>
            <a:endParaRPr lang="en-SG" dirty="0"/>
          </a:p>
          <a:p>
            <a:endParaRPr lang="en-SG"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45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427453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SG" dirty="0"/>
              <a:t>2 Types of Data Lineage: to understand the asset with more context from a business or technical perspective.</a:t>
            </a:r>
          </a:p>
          <a:p>
            <a:pPr marL="171450" indent="-171450">
              <a:buFontTx/>
              <a:buChar char="-"/>
            </a:pPr>
            <a:r>
              <a:rPr lang="en-SG" dirty="0"/>
              <a:t>Business Data Lineage: Augmented with business terms, classifications, and quality score</a:t>
            </a:r>
          </a:p>
          <a:p>
            <a:pPr marL="171450" indent="-171450">
              <a:buFontTx/>
              <a:buChar char="-"/>
            </a:pPr>
            <a:r>
              <a:rPr lang="en-SG" dirty="0"/>
              <a:t>Technical Data Lineage: Augmented with data type, historical/indirect lineage</a:t>
            </a:r>
          </a:p>
          <a:p>
            <a:pPr marL="0" indent="0">
              <a:buFontTx/>
              <a:buNone/>
            </a:pPr>
            <a:endParaRPr lang="en-SG" dirty="0"/>
          </a:p>
          <a:p>
            <a:pPr marL="0" indent="0">
              <a:buFontTx/>
              <a:buNone/>
            </a:pPr>
            <a:r>
              <a:rPr lang="en-SG" dirty="0"/>
              <a:t>This is important as there are different users, and you can see how they have different needs.</a:t>
            </a:r>
          </a:p>
          <a:p>
            <a:pPr marL="0" indent="0">
              <a:buFontTx/>
              <a:buNone/>
            </a:pPr>
            <a:endParaRPr lang="en-SG" dirty="0"/>
          </a:p>
          <a:p>
            <a:pPr marL="0" indent="0">
              <a:buFontTx/>
              <a:buNone/>
            </a:pPr>
            <a:r>
              <a:rPr lang="en-SG" dirty="0"/>
              <a:t>For data engineers, the technical data lineage helps ensures data integrity, and facilitates troubleshooting and optimization of ETL flows.</a:t>
            </a:r>
          </a:p>
          <a:p>
            <a:r>
              <a:rPr lang="en-SG" dirty="0"/>
              <a:t>For data scientists, the business and technical data lineage supports data validation for model building.</a:t>
            </a:r>
          </a:p>
          <a:p>
            <a:r>
              <a:rPr lang="en-SG" dirty="0"/>
              <a:t>For business users, the business data lineage provides transparency and confidence in data used for analytical reports for example.</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46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84911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So how can we tackle these challenges with data lineage? I will be going through how data lineage works to show you where your data has come from, how it has changed, and who is using it.</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47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055666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lineage view is available natively on CP4D when clicking on the asset in a governed catalog.</a:t>
            </a:r>
          </a:p>
          <a:p>
            <a:r>
              <a:rPr lang="en-US" dirty="0"/>
              <a:t>Targeted toward business users, the UI populates a summary lineage view with different information from metadata enrichment such as the data quality and business terms.</a:t>
            </a:r>
          </a:p>
          <a:p>
            <a:endParaRPr lang="en-US" dirty="0"/>
          </a:p>
          <a:p>
            <a:r>
              <a:rPr lang="en-US" dirty="0"/>
              <a:t>On the right, you can see the lineage view you get with WKC. We can see the links between the columns from the source, through the transformation, and at the target.</a:t>
            </a:r>
          </a:p>
          <a:p>
            <a:r>
              <a:rPr lang="en-US" dirty="0"/>
              <a:t>The information tab will bring up key information for business users, such as the asset’s description, owner, data quality, and other details like the type of asset.</a:t>
            </a:r>
          </a:p>
          <a:p>
            <a:endParaRPr lang="en-US"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Here you can directly drill down to technical lineage details provided by MANTA which I will be going through next. Tracking is through the CP4D WKC API.</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48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151825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49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66705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As mentioned previously, we can drill down to MANTA for technical details directly from WKC.</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MANTA introduces features more catered toward technical users, with more filtering capabilities and technical information in the Data Lineage graphical user interface.</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Their automated scanners for automated data flow discovery and code analysis help save time with lineage tracking.</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What does technical data lineage mean? I will be going through some of the features later but briefly, we have: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There is a historical lineage, you can compare the state of the environment or dataflows live at any selected point in time.</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There is also indirect lineage, you can analyze how one data element influences another one even without a direct data lineage connection. For example, a database column is used as a filtering condition for data presented in a report.</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50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634825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So far, we have gone through business data lineage with WKC and Technical Data Lineage with MANTA.</a:t>
            </a:r>
          </a:p>
          <a:p>
            <a:r>
              <a:rPr lang="en-US" dirty="0"/>
              <a:t>These are two components to Data Lineage.</a:t>
            </a:r>
          </a:p>
          <a:p>
            <a:endParaRPr lang="en-US" dirty="0"/>
          </a:p>
          <a:p>
            <a:r>
              <a:rPr lang="en-US" dirty="0"/>
              <a:t>First, we have the WKC Business Data Lineage.</a:t>
            </a:r>
          </a:p>
          <a:p>
            <a:r>
              <a:rPr lang="en-US" dirty="0"/>
              <a:t>This is a high-performance summary view of technical data lineage for business users to easily consume</a:t>
            </a:r>
          </a:p>
          <a:p>
            <a:endParaRPr lang="en-US" dirty="0"/>
          </a:p>
          <a:p>
            <a:r>
              <a:rPr lang="en-US" dirty="0"/>
              <a:t>Next, we have MANTA Technical Data Lineage.</a:t>
            </a:r>
          </a:p>
          <a:p>
            <a:r>
              <a:rPr lang="en-US" dirty="0"/>
              <a:t>This is for technical users to view more detailed technical, indirect, and historical data lineage. </a:t>
            </a:r>
          </a:p>
          <a:p>
            <a:r>
              <a:rPr lang="en-US" dirty="0"/>
              <a:t>MANTA scanners which allow automated discovery of data flows mean cost and time savings due to reduced lineage tracking efforts.</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Furthermore, the integration with WKC means discovered assets </a:t>
            </a:r>
            <a:r>
              <a:rPr lang="en-SG" dirty="0"/>
              <a:t>through scanners are fed directly into WKC Business Data Lineage UI.</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51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280102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Here are the supported MANTA scanners OOTB.</a:t>
            </a:r>
          </a:p>
          <a:p>
            <a:endParaRPr lang="en-US" dirty="0"/>
          </a:p>
          <a:p>
            <a:r>
              <a:rPr lang="en-US" dirty="0"/>
              <a:t>Those highlighted are the scanners supported for integration with WKC and we are constantly updating the list.</a:t>
            </a:r>
          </a:p>
          <a:p>
            <a:endParaRPr lang="en-US" dirty="0"/>
          </a:p>
          <a:p>
            <a:r>
              <a:rPr lang="en-US" dirty="0"/>
              <a:t>So, with two different flows and types of lineage (business and technical), what does this mean for lineage tracking?</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52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2665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7.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22" b="-69769"/>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8" y="2591993"/>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8" y="3810201"/>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8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30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2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4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7" y="1015060"/>
            <a:ext cx="2641602"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7" y="3515285"/>
            <a:ext cx="2641602"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
          <a:stretch/>
        </p:blipFill>
        <p:spPr>
          <a:xfrm>
            <a:off x="7116062" y="3510367"/>
            <a:ext cx="4643122"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2" y="3515285"/>
            <a:ext cx="4643122"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4" y="6010743"/>
            <a:ext cx="11326370"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8"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4340"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315437" y="67905"/>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458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03856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6861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94415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981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2893369703"/>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C01A05E1-C4FC-6CB8-4FF6-0C8D93ACE5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36269421"/>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AD6B9281-0E53-739D-E17B-6D94770D30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82205563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4125" y="6239239"/>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122DCEBD-8062-3355-4A71-D28385043E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271267444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3428" y="210312"/>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4480" y="6267141"/>
            <a:ext cx="819043" cy="304800"/>
          </a:xfrm>
          <a:prstGeom prst="rect">
            <a:avLst/>
          </a:prstGeom>
        </p:spPr>
      </p:pic>
    </p:spTree>
    <p:extLst>
      <p:ext uri="{BB962C8B-B14F-4D97-AF65-F5344CB8AC3E}">
        <p14:creationId xmlns:p14="http://schemas.microsoft.com/office/powerpoint/2010/main" val="4164186020"/>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4126" y="855662"/>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4126" y="285750"/>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3" name="Picture 2">
            <a:extLst>
              <a:ext uri="{FF2B5EF4-FFF2-40B4-BE49-F238E27FC236}">
                <a16:creationId xmlns:a16="http://schemas.microsoft.com/office/drawing/2014/main" id="{6E1E1290-FE86-28FE-CC32-A32973D2D1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4480" y="6267141"/>
            <a:ext cx="819043" cy="304800"/>
          </a:xfrm>
          <a:prstGeom prst="rect">
            <a:avLst/>
          </a:prstGeom>
        </p:spPr>
      </p:pic>
    </p:spTree>
    <p:extLst>
      <p:ext uri="{BB962C8B-B14F-4D97-AF65-F5344CB8AC3E}">
        <p14:creationId xmlns:p14="http://schemas.microsoft.com/office/powerpoint/2010/main" val="397355849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24028"/>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2C2DCF13-4170-1EDA-F05B-655609585EC6}"/>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6164752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04340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24028"/>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6" name="Slide Number Placeholder">
            <a:extLst>
              <a:ext uri="{FF2B5EF4-FFF2-40B4-BE49-F238E27FC236}">
                <a16:creationId xmlns:a16="http://schemas.microsoft.com/office/drawing/2014/main" id="{B1796CE7-FE67-2667-09E7-6A5DEF68AEB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45FA44BF-58DD-7FDA-8FF0-96DD7616B72B}"/>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2175849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0500"/>
            <a:ext cx="8569797" cy="4095750"/>
          </a:xfrm>
        </p:spPr>
        <p:txBody>
          <a:bodyPr/>
          <a:lstStyle>
            <a:lvl1pPr>
              <a:defRPr sz="8598"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6" name="Slide Number Placeholder">
            <a:extLst>
              <a:ext uri="{FF2B5EF4-FFF2-40B4-BE49-F238E27FC236}">
                <a16:creationId xmlns:a16="http://schemas.microsoft.com/office/drawing/2014/main" id="{40C9739F-E9DC-E9F7-C95C-1CC2D2A4AD60}"/>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E759283E-393C-983A-4DEF-680312DA49CF}"/>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41119050"/>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24028"/>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4382"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11770048" y="6450369"/>
            <a:ext cx="134652"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F22A9BFF-2196-C7EB-8D92-65A919712113}"/>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06949449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01168"/>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2D937611-FC61-E2BE-9D7D-38E4AAB40ED4}"/>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1334399766"/>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4125" y="4648200"/>
            <a:ext cx="5524575"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4957"/>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4126" y="284957"/>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D61E6B91-2983-AF71-00DD-3FBCA7243F8E}"/>
              </a:ext>
            </a:extLst>
          </p:cNvPr>
          <p:cNvSpPr>
            <a:spLocks noGrp="1"/>
          </p:cNvSpPr>
          <p:nvPr>
            <p:ph type="ftr" sz="quarter" idx="15"/>
          </p:nvPr>
        </p:nvSpPr>
        <p:spPr/>
        <p:txBody>
          <a:bodyPr/>
          <a:lstStyle/>
          <a:p>
            <a:endParaRPr lang="en-US" dirty="0"/>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2150790"/>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3228"/>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300" y="28495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AAEFAA-EB42-1E87-74E6-FE0BC9198F83}"/>
              </a:ext>
            </a:extLst>
          </p:cNvPr>
          <p:cNvSpPr>
            <a:spLocks noGrp="1"/>
          </p:cNvSpPr>
          <p:nvPr>
            <p:ph type="ftr" sz="quarter" idx="18"/>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39275982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FCB180B3-2893-7D56-D6DE-1FBBB98BCFF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32844863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300" y="28495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495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4" name="Footer Placeholder 3">
            <a:extLst>
              <a:ext uri="{FF2B5EF4-FFF2-40B4-BE49-F238E27FC236}">
                <a16:creationId xmlns:a16="http://schemas.microsoft.com/office/drawing/2014/main" id="{42C83D42-3DD5-2001-8C3E-782B4D95A03E}"/>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249638592"/>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4126"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725F833F-819E-FEB3-6037-605097B8421D}"/>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027850324"/>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4957"/>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C21FF02-34C5-308A-3988-828D780376CD}"/>
              </a:ext>
            </a:extLst>
          </p:cNvPr>
          <p:cNvSpPr>
            <a:spLocks noGrp="1"/>
          </p:cNvSpPr>
          <p:nvPr>
            <p:ph type="ftr" sz="quarter" idx="20"/>
          </p:nvPr>
        </p:nvSpPr>
        <p:spPr/>
        <p:txBody>
          <a:bodyPr/>
          <a:lstStyle/>
          <a:p>
            <a:endParaRPr lang="en-US" dirty="0"/>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883998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22249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4957"/>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1DE0B47-A14A-7711-58D6-E30775CBE07B}"/>
              </a:ext>
            </a:extLst>
          </p:cNvPr>
          <p:cNvSpPr>
            <a:spLocks noGrp="1"/>
          </p:cNvSpPr>
          <p:nvPr>
            <p:ph type="ftr" sz="quarter" idx="18"/>
          </p:nvPr>
        </p:nvSpPr>
        <p:spPr/>
        <p:txBody>
          <a:bodyPr/>
          <a:lstStyle/>
          <a:p>
            <a:endParaRPr lang="en-US" dirty="0"/>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441619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300" y="28495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4126"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571426" cy="57070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571426" cy="57070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6310909"/>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01168"/>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01168"/>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917520792"/>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300" y="28495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1524073688"/>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0" y="224028"/>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15467579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0" y="284957"/>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42208140"/>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300" y="224028"/>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259265273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299" y="284957"/>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301922486"/>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01168"/>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01168"/>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284957"/>
            <a:ext cx="571426" cy="570706"/>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284957"/>
            <a:ext cx="571426" cy="57070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192362"/>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4126" y="1238250"/>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4125" y="4191000"/>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4919" y="284957"/>
            <a:ext cx="573013" cy="57070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4957"/>
            <a:ext cx="571426" cy="57070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4919" y="3238500"/>
            <a:ext cx="573013" cy="571500"/>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571426" cy="571500"/>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85055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944328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855663"/>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6" y="284957"/>
            <a:ext cx="2477765" cy="570706"/>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58421445"/>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6" y="284957"/>
            <a:ext cx="2477765" cy="224028"/>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871070741"/>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4126" y="28495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173861717"/>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4125" y="224028"/>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216470434"/>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3464"/>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394761524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300" y="28495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74638"/>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74638"/>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74638"/>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0183722"/>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300" y="224028"/>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71888"/>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300" y="284957"/>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4197171"/>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4036374"/>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526817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271479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92981627"/>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69172149"/>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92470669"/>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4126"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4126"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4126"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37691943"/>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306661984"/>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37218686"/>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4126" y="284956"/>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63456893"/>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4126" y="284956"/>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939411520"/>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42360" y="3093069"/>
            <a:ext cx="1727991" cy="689541"/>
          </a:xfrm>
          <a:prstGeom prst="rect">
            <a:avLst/>
          </a:prstGeom>
        </p:spPr>
      </p:pic>
    </p:spTree>
    <p:extLst>
      <p:ext uri="{BB962C8B-B14F-4D97-AF65-F5344CB8AC3E}">
        <p14:creationId xmlns:p14="http://schemas.microsoft.com/office/powerpoint/2010/main" val="1721403207"/>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0983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1" y="1658112"/>
            <a:ext cx="549850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67743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67419" y="207390"/>
            <a:ext cx="9672128" cy="461915"/>
          </a:xfrm>
        </p:spPr>
        <p:txBody>
          <a:bodyPr>
            <a:noAutofit/>
          </a:bodyPr>
          <a:lstStyle>
            <a:lvl1pPr>
              <a:defRPr sz="2799">
                <a:solidFill>
                  <a:srgbClr val="491D8B"/>
                </a:solidFill>
              </a:defRPr>
            </a:lvl1pPr>
          </a:lstStyle>
          <a:p>
            <a:r>
              <a:rPr lang="en-US" dirty="0"/>
              <a:t>Click to edit Master title style</a:t>
            </a:r>
          </a:p>
        </p:txBody>
      </p:sp>
      <p:sp>
        <p:nvSpPr>
          <p:cNvPr id="7" name="Footer Placeholder">
            <a:extLst>
              <a:ext uri="{FF2B5EF4-FFF2-40B4-BE49-F238E27FC236}">
                <a16:creationId xmlns:a16="http://schemas.microsoft.com/office/drawing/2014/main" id="{55CA5B0E-C5CB-8445-9898-995B5563B694}"/>
              </a:ext>
            </a:extLst>
          </p:cNvPr>
          <p:cNvSpPr>
            <a:spLocks noGrp="1"/>
          </p:cNvSpPr>
          <p:nvPr>
            <p:ph type="ftr" sz="quarter" idx="3"/>
          </p:nvPr>
        </p:nvSpPr>
        <p:spPr>
          <a:xfrm>
            <a:off x="272210" y="6435272"/>
            <a:ext cx="6513218" cy="241300"/>
          </a:xfrm>
          <a:prstGeom prst="rect">
            <a:avLst/>
          </a:prstGeom>
        </p:spPr>
        <p:txBody>
          <a:bodyPr/>
          <a:lstStyle>
            <a:lvl1pPr algn="l">
              <a:defRPr sz="900" b="0" i="0">
                <a:latin typeface="IBM Plex Sans" panose="020B0503050203000203" pitchFamily="34" charset="0"/>
              </a:defRPr>
            </a:lvl1pPr>
          </a:lstStyle>
          <a:p>
            <a:r>
              <a:rPr lang="en-US" dirty="0"/>
              <a:t>© 2021 IBM Corporation</a:t>
            </a:r>
            <a:endParaRPr lang="en-US" sz="900" dirty="0"/>
          </a:p>
        </p:txBody>
      </p:sp>
      <p:sp>
        <p:nvSpPr>
          <p:cNvPr id="8" name="Slide Number Placeholder">
            <a:extLst>
              <a:ext uri="{FF2B5EF4-FFF2-40B4-BE49-F238E27FC236}">
                <a16:creationId xmlns:a16="http://schemas.microsoft.com/office/drawing/2014/main" id="{E683E0B7-CD2E-FB44-B43F-5E181950D1A5}"/>
              </a:ext>
            </a:extLst>
          </p:cNvPr>
          <p:cNvSpPr>
            <a:spLocks noGrp="1"/>
          </p:cNvSpPr>
          <p:nvPr>
            <p:ph type="sldNum" sz="quarter" idx="4"/>
          </p:nvPr>
        </p:nvSpPr>
        <p:spPr>
          <a:xfrm>
            <a:off x="11732358" y="6486673"/>
            <a:ext cx="152286" cy="138499"/>
          </a:xfrm>
          <a:prstGeom prst="rect">
            <a:avLst/>
          </a:prstGeom>
        </p:spPr>
        <p:txBody>
          <a:bodyPr/>
          <a:lstStyle>
            <a:lvl1pPr algn="r">
              <a:defRPr sz="900" b="0" i="0">
                <a:latin typeface="IBM Plex Sans" panose="020B0503050203000203" pitchFamily="34" charset="0"/>
              </a:defRPr>
            </a:lvl1pPr>
          </a:lstStyle>
          <a:p>
            <a:fld id="{59395FB3-9C97-154F-86B2-7E381B951268}" type="slidenum">
              <a:rPr lang="en-US" smtClean="0"/>
              <a:pPr/>
              <a:t>‹#›</a:t>
            </a:fld>
            <a:endParaRPr lang="en-US" sz="900" dirty="0"/>
          </a:p>
        </p:txBody>
      </p:sp>
      <p:sp>
        <p:nvSpPr>
          <p:cNvPr id="12" name="Content Placeholder 2">
            <a:extLst>
              <a:ext uri="{FF2B5EF4-FFF2-40B4-BE49-F238E27FC236}">
                <a16:creationId xmlns:a16="http://schemas.microsoft.com/office/drawing/2014/main" id="{C41829DA-DB71-9F42-BC13-B59959E5EBD8}"/>
              </a:ext>
            </a:extLst>
          </p:cNvPr>
          <p:cNvSpPr>
            <a:spLocks noGrp="1"/>
          </p:cNvSpPr>
          <p:nvPr>
            <p:ph idx="1"/>
          </p:nvPr>
        </p:nvSpPr>
        <p:spPr>
          <a:xfrm>
            <a:off x="367419" y="969282"/>
            <a:ext cx="11517223" cy="5235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545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6161-5B0D-B554-0790-E11BF8B1E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B6FA4F-F91A-D06E-35D4-2796EF26F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35F49-C357-2371-E6B9-59777906421B}"/>
              </a:ext>
            </a:extLst>
          </p:cNvPr>
          <p:cNvSpPr>
            <a:spLocks noGrp="1"/>
          </p:cNvSpPr>
          <p:nvPr>
            <p:ph type="dt" sz="half" idx="10"/>
          </p:nvPr>
        </p:nvSpPr>
        <p:spPr/>
        <p:txBody>
          <a:bodyPr/>
          <a:lstStyle/>
          <a:p>
            <a:fld id="{FF8DF9DB-C208-A04F-A656-F2B9BBAF25A2}" type="datetimeFigureOut">
              <a:rPr lang="en-US" smtClean="0"/>
              <a:t>8/1/23</a:t>
            </a:fld>
            <a:endParaRPr lang="en-US"/>
          </a:p>
        </p:txBody>
      </p:sp>
      <p:sp>
        <p:nvSpPr>
          <p:cNvPr id="5" name="Footer Placeholder 4">
            <a:extLst>
              <a:ext uri="{FF2B5EF4-FFF2-40B4-BE49-F238E27FC236}">
                <a16:creationId xmlns:a16="http://schemas.microsoft.com/office/drawing/2014/main" id="{9D771653-425B-34AC-DFD2-A086A06F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3781E-9827-3026-75CE-0FDA99E52271}"/>
              </a:ext>
            </a:extLst>
          </p:cNvPr>
          <p:cNvSpPr>
            <a:spLocks noGrp="1"/>
          </p:cNvSpPr>
          <p:nvPr>
            <p:ph type="sldNum" sz="quarter" idx="12"/>
          </p:nvPr>
        </p:nvSpPr>
        <p:spPr/>
        <p:txBody>
          <a:bodyPr/>
          <a:lstStyle/>
          <a:p>
            <a:fld id="{9E15DE36-A055-5049-80C4-250B6559B21F}" type="slidenum">
              <a:rPr lang="en-US" smtClean="0"/>
              <a:t>‹#›</a:t>
            </a:fld>
            <a:endParaRPr lang="en-US"/>
          </a:p>
        </p:txBody>
      </p:sp>
    </p:spTree>
    <p:extLst>
      <p:ext uri="{BB962C8B-B14F-4D97-AF65-F5344CB8AC3E}">
        <p14:creationId xmlns:p14="http://schemas.microsoft.com/office/powerpoint/2010/main" val="36893702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B29F-3A4B-42FB-BEE2-D660E16569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8F09F6-6069-4FAF-B970-87F82A792D67}"/>
              </a:ext>
            </a:extLst>
          </p:cNvPr>
          <p:cNvSpPr>
            <a:spLocks noGrp="1"/>
          </p:cNvSpPr>
          <p:nvPr>
            <p:ph type="dt" sz="half" idx="10"/>
          </p:nvPr>
        </p:nvSpPr>
        <p:spPr/>
        <p:txBody>
          <a:bodyPr/>
          <a:lstStyle/>
          <a:p>
            <a:fld id="{100A48DE-A2B1-4885-ABA4-EC6EE8733304}" type="datetimeFigureOut">
              <a:rPr lang="en-GB" smtClean="0"/>
              <a:t>01/08/2023</a:t>
            </a:fld>
            <a:endParaRPr lang="en-GB"/>
          </a:p>
        </p:txBody>
      </p:sp>
      <p:sp>
        <p:nvSpPr>
          <p:cNvPr id="4" name="Footer Placeholder 3">
            <a:extLst>
              <a:ext uri="{FF2B5EF4-FFF2-40B4-BE49-F238E27FC236}">
                <a16:creationId xmlns:a16="http://schemas.microsoft.com/office/drawing/2014/main" id="{41D5BF23-7C44-4A11-AC60-E610C3AD70B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CFEAB10-E000-4CCF-886A-9EFAA67024CD}"/>
              </a:ext>
            </a:extLst>
          </p:cNvPr>
          <p:cNvSpPr>
            <a:spLocks noGrp="1"/>
          </p:cNvSpPr>
          <p:nvPr>
            <p:ph type="sldNum" sz="quarter" idx="12"/>
          </p:nvPr>
        </p:nvSpPr>
        <p:spPr/>
        <p:txBody>
          <a:bodyPr/>
          <a:lstStyle/>
          <a:p>
            <a:fld id="{8A24D8B8-300D-47D4-B455-359FD50E48CA}" type="slidenum">
              <a:rPr lang="en-GB" smtClean="0"/>
              <a:t>‹#›</a:t>
            </a:fld>
            <a:endParaRPr lang="en-GB"/>
          </a:p>
        </p:txBody>
      </p:sp>
    </p:spTree>
    <p:extLst>
      <p:ext uri="{BB962C8B-B14F-4D97-AF65-F5344CB8AC3E}">
        <p14:creationId xmlns:p14="http://schemas.microsoft.com/office/powerpoint/2010/main" val="5956348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231108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837321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047211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7843886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6834058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29485792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3992600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29100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9505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9"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58166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345365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5141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4343010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10135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7080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1254360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417601618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953811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00736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0273957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492234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00384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7017179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19064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687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015142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14603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4784339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4048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07576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41306633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197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54310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41347469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9833647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22" b="-69769"/>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9" y="2591994"/>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9" y="3810202"/>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783"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2971"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160"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349"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6" y="1015060"/>
            <a:ext cx="2641603"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6" y="3515285"/>
            <a:ext cx="2641603"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
          <a:stretch/>
        </p:blipFill>
        <p:spPr>
          <a:xfrm>
            <a:off x="7116061" y="3510369"/>
            <a:ext cx="4643123"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1" y="3515285"/>
            <a:ext cx="4643123"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3" y="6010745"/>
            <a:ext cx="11326371"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9"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4341"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315438" y="67906"/>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56128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1"/>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7" y="1562101"/>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189"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377"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566"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754"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1"/>
            <a:ext cx="11442923"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82144976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1"/>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1"/>
            <a:ext cx="11442923"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1"/>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20696234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3" y="940734"/>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189"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377"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566"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754"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90"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74440549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1" y="1"/>
            <a:ext cx="8102279"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69" y="1066800"/>
            <a:ext cx="6096531"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Title 1"/>
          <p:cNvSpPr>
            <a:spLocks noGrp="1"/>
          </p:cNvSpPr>
          <p:nvPr>
            <p:ph type="title" hasCustomPrompt="1"/>
          </p:nvPr>
        </p:nvSpPr>
        <p:spPr>
          <a:xfrm>
            <a:off x="6632463" y="3172476"/>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4"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2038778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00477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93729" y="2927967"/>
            <a:ext cx="2204545" cy="1002067"/>
          </a:xfrm>
          <a:prstGeom prst="rect">
            <a:avLst/>
          </a:prstGeom>
        </p:spPr>
      </p:pic>
    </p:spTree>
    <p:extLst>
      <p:ext uri="{BB962C8B-B14F-4D97-AF65-F5344CB8AC3E}">
        <p14:creationId xmlns:p14="http://schemas.microsoft.com/office/powerpoint/2010/main" val="16896199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Expert Labs / Learning Team / August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42081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24D69-48A3-994A-82FD-77B98FF4991F}"/>
              </a:ext>
            </a:extLst>
          </p:cNvPr>
          <p:cNvSpPr>
            <a:spLocks noGrp="1"/>
          </p:cNvSpPr>
          <p:nvPr>
            <p:ph type="dt" sz="half" idx="10"/>
          </p:nvPr>
        </p:nvSpPr>
        <p:spPr/>
        <p:txBody>
          <a:bodyPr/>
          <a:lstStyle/>
          <a:p>
            <a:fld id="{3753D5C9-2C8C-DE4F-A0AF-A138116C37D6}" type="datetimeFigureOut">
              <a:rPr lang="en-US" smtClean="0"/>
              <a:t>8/1/23</a:t>
            </a:fld>
            <a:endParaRPr lang="en-US"/>
          </a:p>
        </p:txBody>
      </p:sp>
      <p:sp>
        <p:nvSpPr>
          <p:cNvPr id="3" name="Footer Placeholder 2">
            <a:extLst>
              <a:ext uri="{FF2B5EF4-FFF2-40B4-BE49-F238E27FC236}">
                <a16:creationId xmlns:a16="http://schemas.microsoft.com/office/drawing/2014/main" id="{0BC21CF3-EAE9-6143-8AD8-A331A3DFEE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EDB80B-DC15-054F-8810-105C4E0F98D4}"/>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281478091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76"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8/1/23</a:t>
            </a:fld>
            <a:endParaRPr lang="en-US"/>
          </a:p>
        </p:txBody>
      </p:sp>
      <p:sp>
        <p:nvSpPr>
          <p:cNvPr id="6" name="Holder 6"/>
          <p:cNvSpPr>
            <a:spLocks noGrp="1"/>
          </p:cNvSpPr>
          <p:nvPr>
            <p:ph type="sldNum" sz="quarter" idx="7"/>
          </p:nvPr>
        </p:nvSpPr>
        <p:spPr/>
        <p:txBody>
          <a:bodyPr lIns="0" tIns="0" rIns="0" bIns="0"/>
          <a:lstStyle>
            <a:lvl1pPr>
              <a:defRPr sz="997" b="0" i="0">
                <a:solidFill>
                  <a:schemeClr val="tx1"/>
                </a:solidFill>
                <a:latin typeface="Verdana"/>
                <a:cs typeface="Verdana"/>
              </a:defRPr>
            </a:lvl1pPr>
          </a:lstStyle>
          <a:p>
            <a:pPr marL="34548">
              <a:spcBef>
                <a:spcPts val="117"/>
              </a:spcBef>
            </a:pPr>
            <a:r>
              <a:rPr lang="en-SG" sz="1088" spc="-49"/>
              <a:t>would</a:t>
            </a:r>
            <a:r>
              <a:rPr lang="en-SG" sz="1088" spc="-132"/>
              <a:t> </a:t>
            </a:r>
            <a:r>
              <a:rPr lang="en-SG" sz="1088" spc="-55"/>
              <a:t>contain</a:t>
            </a:r>
            <a:r>
              <a:rPr lang="en-SG" sz="1088" spc="-136"/>
              <a:t> </a:t>
            </a:r>
            <a:r>
              <a:rPr lang="en-SG" sz="1088" spc="-68"/>
              <a:t>figures,</a:t>
            </a:r>
            <a:r>
              <a:rPr lang="en-SG" sz="1088" spc="-132"/>
              <a:t> </a:t>
            </a:r>
            <a:r>
              <a:rPr lang="en-SG" sz="1088" spc="-41"/>
              <a:t>'Recalled'</a:t>
            </a:r>
            <a:r>
              <a:rPr lang="en-SG" sz="1088" spc="-123"/>
              <a:t> </a:t>
            </a:r>
            <a:r>
              <a:rPr lang="en-SG" sz="1088" spc="-49"/>
              <a:t>would</a:t>
            </a:r>
            <a:r>
              <a:rPr lang="en-SG" sz="1088" spc="-127"/>
              <a:t> </a:t>
            </a:r>
            <a:r>
              <a:rPr lang="en-SG" sz="1088" spc="-41"/>
              <a:t>be</a:t>
            </a:r>
            <a:r>
              <a:rPr lang="en-SG" sz="1088" spc="-140"/>
              <a:t> </a:t>
            </a:r>
            <a:r>
              <a:rPr lang="en-SG" sz="1088" spc="-68"/>
              <a:t>zero.</a:t>
            </a:r>
            <a:endParaRPr lang="en-SG" sz="1088"/>
          </a:p>
          <a:p>
            <a:pPr marL="34548">
              <a:spcBef>
                <a:spcPts val="1211"/>
              </a:spcBef>
            </a:pPr>
            <a:fld id="{81D60167-4931-47E6-BA6A-407CBD079E47}" type="slidenum">
              <a:rPr spc="-36" smtClean="0"/>
              <a:pPr marL="34548">
                <a:spcBef>
                  <a:spcPts val="1211"/>
                </a:spcBef>
              </a:pPr>
              <a:t>‹#›</a:t>
            </a:fld>
            <a:r>
              <a:rPr spc="-68"/>
              <a:t> </a:t>
            </a:r>
            <a:r>
              <a:rPr spc="-27"/>
              <a:t>IBM </a:t>
            </a:r>
            <a:r>
              <a:rPr spc="-49"/>
              <a:t>Knowledge </a:t>
            </a:r>
            <a:r>
              <a:rPr spc="-45"/>
              <a:t>Accelerator </a:t>
            </a:r>
            <a:r>
              <a:rPr spc="-49"/>
              <a:t>for </a:t>
            </a:r>
            <a:r>
              <a:rPr spc="-41"/>
              <a:t>Financial </a:t>
            </a:r>
            <a:r>
              <a:rPr spc="-59"/>
              <a:t>Services</a:t>
            </a:r>
            <a:endParaRPr spc="-59" dirty="0"/>
          </a:p>
        </p:txBody>
      </p:sp>
    </p:spTree>
    <p:extLst>
      <p:ext uri="{BB962C8B-B14F-4D97-AF65-F5344CB8AC3E}">
        <p14:creationId xmlns:p14="http://schemas.microsoft.com/office/powerpoint/2010/main" val="37575711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6" name="Picture"/>
          <p:cNvPicPr>
            <a:picLocks noChangeAspect="1"/>
          </p:cNvPicPr>
          <p:nvPr userDrawn="1"/>
        </p:nvPicPr>
        <p:blipFill>
          <a:blip r:embed="rId2"/>
          <a:srcRect/>
          <a:stretch/>
        </p:blipFill>
        <p:spPr>
          <a:xfrm>
            <a:off x="11191752" y="6273671"/>
            <a:ext cx="695449" cy="277477"/>
          </a:xfrm>
          <a:prstGeom prst="rect">
            <a:avLst/>
          </a:prstGeom>
        </p:spPr>
      </p:pic>
    </p:spTree>
    <p:extLst>
      <p:ext uri="{BB962C8B-B14F-4D97-AF65-F5344CB8AC3E}">
        <p14:creationId xmlns:p14="http://schemas.microsoft.com/office/powerpoint/2010/main" val="294880925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21040617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9529875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41067802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42832168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a:t>Data Fabric / March, 2022 / © 2022 IBM Corporation</a:t>
            </a:r>
            <a:endParaRPr lang="en-US" dirty="0"/>
          </a:p>
        </p:txBody>
      </p:sp>
      <p:pic>
        <p:nvPicPr>
          <p:cNvPr id="6" name="Picture"/>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443908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6" y="1562100"/>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36795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8207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3738140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4491786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66916837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695255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92350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53748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993346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29" cy="5872480"/>
          </a:xfrm>
        </p:spPr>
        <p:txBody>
          <a:bodyPr/>
          <a:lstStyle>
            <a:lvl1pPr>
              <a:defRPr sz="128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679354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25403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380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610685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6388609"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682211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115712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499664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09325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811689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406718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10380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751775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892383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7"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02134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4457120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7"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13142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3425951"/>
          </a:xfrm>
          <a:noFill/>
        </p:spPr>
        <p:txBody>
          <a:bodyPr lIns="182880" tIns="164592" rIns="228600" bIns="228600"/>
          <a:lstStyle>
            <a:lvl1pPr>
              <a:defRPr sz="64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487876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703102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746457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384092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394602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863888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9238008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499884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pt-BR"/>
              <a:t>Clique no ícone para adicionar tabela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4450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233277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641379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1696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375119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356778880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39" cy="690308"/>
          </a:xfrm>
          <a:prstGeom prst="rect">
            <a:avLst/>
          </a:prstGeom>
        </p:spPr>
      </p:pic>
    </p:spTree>
    <p:extLst>
      <p:ext uri="{BB962C8B-B14F-4D97-AF65-F5344CB8AC3E}">
        <p14:creationId xmlns:p14="http://schemas.microsoft.com/office/powerpoint/2010/main" val="192442359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6"/>
            <a:ext cx="1730141" cy="690309"/>
          </a:xfrm>
          <a:prstGeom prst="rect">
            <a:avLst/>
          </a:prstGeom>
        </p:spPr>
      </p:pic>
    </p:spTree>
    <p:extLst>
      <p:ext uri="{BB962C8B-B14F-4D97-AF65-F5344CB8AC3E}">
        <p14:creationId xmlns:p14="http://schemas.microsoft.com/office/powerpoint/2010/main" val="321399660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Only - Light Background">
    <p:spTree>
      <p:nvGrpSpPr>
        <p:cNvPr id="1" name=""/>
        <p:cNvGrpSpPr/>
        <p:nvPr/>
      </p:nvGrpSpPr>
      <p:grpSpPr>
        <a:xfrm>
          <a:off x="0" y="0"/>
          <a:ext cx="0" cy="0"/>
          <a:chOff x="0" y="0"/>
          <a:chExt cx="0" cy="0"/>
        </a:xfrm>
      </p:grpSpPr>
      <p:sp>
        <p:nvSpPr>
          <p:cNvPr id="2" name="Title 1"/>
          <p:cNvSpPr>
            <a:spLocks noGrp="1"/>
          </p:cNvSpPr>
          <p:nvPr>
            <p:ph type="title"/>
          </p:nvPr>
        </p:nvSpPr>
        <p:spPr>
          <a:xfrm>
            <a:off x="236882" y="224690"/>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4191970"/>
      </p:ext>
    </p:extLst>
  </p:cSld>
  <p:clrMapOvr>
    <a:overrideClrMapping bg1="dk1" tx1="lt1" bg2="dk2" tx2="lt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6" name="Picture"/>
          <p:cNvPicPr>
            <a:picLocks noChangeAspect="1"/>
          </p:cNvPicPr>
          <p:nvPr userDrawn="1"/>
        </p:nvPicPr>
        <p:blipFill>
          <a:blip r:embed="rId2"/>
          <a:srcRect/>
          <a:stretch/>
        </p:blipFill>
        <p:spPr>
          <a:xfrm>
            <a:off x="11191752" y="6273671"/>
            <a:ext cx="695449" cy="277477"/>
          </a:xfrm>
          <a:prstGeom prst="rect">
            <a:avLst/>
          </a:prstGeom>
        </p:spPr>
      </p:pic>
    </p:spTree>
    <p:extLst>
      <p:ext uri="{BB962C8B-B14F-4D97-AF65-F5344CB8AC3E}">
        <p14:creationId xmlns:p14="http://schemas.microsoft.com/office/powerpoint/2010/main" val="153351461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05005837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802397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25398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80775538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89514295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a:t>Data Fabric / March, 2022 / © 2022 IBM Corporation</a:t>
            </a:r>
            <a:endParaRPr lang="en-US" dirty="0"/>
          </a:p>
        </p:txBody>
      </p:sp>
      <p:pic>
        <p:nvPicPr>
          <p:cNvPr id="6" name="Picture"/>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24961014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87132884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5052906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84562651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735317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870610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123925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395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93108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29" cy="5872480"/>
          </a:xfrm>
        </p:spPr>
        <p:txBody>
          <a:bodyPr/>
          <a:lstStyle>
            <a:lvl1pPr>
              <a:defRPr sz="128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443286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484454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950024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6388609"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976667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345743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110572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220565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387649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362962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3050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2"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51059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29123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719774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7"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255845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7"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156359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3425951"/>
          </a:xfrm>
          <a:noFill/>
        </p:spPr>
        <p:txBody>
          <a:bodyPr lIns="182880" tIns="164592" rIns="228600" bIns="228600"/>
          <a:lstStyle>
            <a:lvl1pPr>
              <a:defRPr sz="64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034492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106243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682729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890353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530534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6232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588819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43210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176126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pt-BR"/>
              <a:t>Clique no ícone para adicionar tabela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88772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66841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93682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6233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171916477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39" cy="690308"/>
          </a:xfrm>
          <a:prstGeom prst="rect">
            <a:avLst/>
          </a:prstGeom>
        </p:spPr>
      </p:pic>
    </p:spTree>
    <p:extLst>
      <p:ext uri="{BB962C8B-B14F-4D97-AF65-F5344CB8AC3E}">
        <p14:creationId xmlns:p14="http://schemas.microsoft.com/office/powerpoint/2010/main" val="89779474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6"/>
            <a:ext cx="1730141" cy="690309"/>
          </a:xfrm>
          <a:prstGeom prst="rect">
            <a:avLst/>
          </a:prstGeom>
        </p:spPr>
      </p:pic>
    </p:spTree>
    <p:extLst>
      <p:ext uri="{BB962C8B-B14F-4D97-AF65-F5344CB8AC3E}">
        <p14:creationId xmlns:p14="http://schemas.microsoft.com/office/powerpoint/2010/main" val="13520097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12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30833405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085279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000000"/>
        </a:solidFill>
        <a:effectLst/>
      </p:bgPr>
    </p:bg>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B846E380-BAC9-434C-855A-CF2CC5138264}"/>
              </a:ext>
            </a:extLst>
          </p:cNvPr>
          <p:cNvPicPr>
            <a:picLocks noChangeAspect="1"/>
          </p:cNvPicPr>
          <p:nvPr userDrawn="1"/>
        </p:nvPicPr>
        <p:blipFill rotWithShape="1">
          <a:blip r:embed="rId2"/>
          <a:srcRect t="10848" r="21698" b="21289"/>
          <a:stretch/>
        </p:blipFill>
        <p:spPr>
          <a:xfrm>
            <a:off x="4279175" y="-1"/>
            <a:ext cx="7912825" cy="6858001"/>
          </a:xfrm>
          <a:prstGeom prst="rect">
            <a:avLst/>
          </a:prstGeom>
        </p:spPr>
      </p:pic>
      <p:sp>
        <p:nvSpPr>
          <p:cNvPr id="21" name="Text Placeholder 15"/>
          <p:cNvSpPr>
            <a:spLocks noGrp="1"/>
          </p:cNvSpPr>
          <p:nvPr>
            <p:ph type="body" sz="quarter" idx="11" hasCustomPrompt="1"/>
          </p:nvPr>
        </p:nvSpPr>
        <p:spPr>
          <a:xfrm>
            <a:off x="270021" y="396886"/>
            <a:ext cx="6032623" cy="521223"/>
          </a:xfrm>
        </p:spPr>
        <p:txBody>
          <a:bodyPr>
            <a:noAutofit/>
          </a:bodyPr>
          <a:lstStyle>
            <a:lvl1pPr marL="0" indent="0" fontAlgn="t">
              <a:spcBef>
                <a:spcPts val="0"/>
              </a:spcBef>
              <a:buFontTx/>
              <a:buNone/>
              <a:defRPr sz="3467" baseline="0">
                <a:solidFill>
                  <a:schemeClr val="bg1"/>
                </a:solidFill>
                <a:latin typeface="Arial" charset="0"/>
              </a:defRPr>
            </a:lvl1pPr>
          </a:lstStyle>
          <a:p>
            <a:r>
              <a:rPr lang="en-US" dirty="0"/>
              <a:t>Presentation Title</a:t>
            </a:r>
          </a:p>
        </p:txBody>
      </p:sp>
      <p:sp>
        <p:nvSpPr>
          <p:cNvPr id="22" name="Text Placeholder 15"/>
          <p:cNvSpPr>
            <a:spLocks noGrp="1"/>
          </p:cNvSpPr>
          <p:nvPr>
            <p:ph type="body" sz="quarter" idx="12" hasCustomPrompt="1"/>
          </p:nvPr>
        </p:nvSpPr>
        <p:spPr>
          <a:xfrm>
            <a:off x="270021" y="3301460"/>
            <a:ext cx="5805315" cy="864461"/>
          </a:xfrm>
        </p:spPr>
        <p:txBody>
          <a:bodyPr>
            <a:noAutofit/>
          </a:bodyPr>
          <a:lstStyle>
            <a:lvl1pPr marL="0" indent="0" fontAlgn="t">
              <a:lnSpc>
                <a:spcPct val="90000"/>
              </a:lnSpc>
              <a:spcBef>
                <a:spcPts val="0"/>
              </a:spcBef>
              <a:buFontTx/>
              <a:buNone/>
              <a:defRPr sz="2667" baseline="0">
                <a:solidFill>
                  <a:schemeClr val="bg1"/>
                </a:solidFill>
                <a:latin typeface="Arial" charset="0"/>
              </a:defRPr>
            </a:lvl1pPr>
          </a:lstStyle>
          <a:p>
            <a:r>
              <a:rPr lang="en-US" dirty="0"/>
              <a:t>Presenter Title Line 1</a:t>
            </a:r>
            <a:br>
              <a:rPr lang="en-US" dirty="0"/>
            </a:br>
            <a:r>
              <a:rPr lang="en-US" dirty="0"/>
              <a:t>Presenter Title Line 2</a:t>
            </a:r>
          </a:p>
        </p:txBody>
      </p:sp>
      <p:sp>
        <p:nvSpPr>
          <p:cNvPr id="23" name="Text Placeholder 15"/>
          <p:cNvSpPr>
            <a:spLocks noGrp="1"/>
          </p:cNvSpPr>
          <p:nvPr>
            <p:ph type="body" sz="quarter" idx="13" hasCustomPrompt="1"/>
          </p:nvPr>
        </p:nvSpPr>
        <p:spPr>
          <a:xfrm>
            <a:off x="270021" y="4165483"/>
            <a:ext cx="5805315" cy="864461"/>
          </a:xfrm>
        </p:spPr>
        <p:txBody>
          <a:bodyPr>
            <a:noAutofit/>
          </a:bodyPr>
          <a:lstStyle>
            <a:lvl1pPr marL="0" indent="0" fontAlgn="t">
              <a:lnSpc>
                <a:spcPct val="90000"/>
              </a:lnSpc>
              <a:spcBef>
                <a:spcPts val="0"/>
              </a:spcBef>
              <a:buFontTx/>
              <a:buNone/>
              <a:defRPr sz="2667" baseline="0">
                <a:solidFill>
                  <a:schemeClr val="bg1"/>
                </a:solidFill>
                <a:latin typeface="Arial" charset="0"/>
              </a:defRPr>
            </a:lvl1pPr>
          </a:lstStyle>
          <a:p>
            <a:r>
              <a:rPr lang="en-US" dirty="0"/>
              <a:t>Sub-title can go here</a:t>
            </a:r>
            <a:br>
              <a:rPr lang="en-US" dirty="0"/>
            </a:br>
            <a:r>
              <a:rPr lang="en-US" dirty="0"/>
              <a:t>Sub-title extra line</a:t>
            </a:r>
          </a:p>
        </p:txBody>
      </p:sp>
      <p:pic>
        <p:nvPicPr>
          <p:cNvPr id="10" name="Picture 9">
            <a:extLst>
              <a:ext uri="{FF2B5EF4-FFF2-40B4-BE49-F238E27FC236}">
                <a16:creationId xmlns:a16="http://schemas.microsoft.com/office/drawing/2014/main" id="{33557B8E-FF8F-48D5-B764-489334B201E5}"/>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1474762" y="6002408"/>
            <a:ext cx="494004" cy="199501"/>
          </a:xfrm>
          <a:prstGeom prst="rect">
            <a:avLst/>
          </a:prstGeom>
        </p:spPr>
      </p:pic>
    </p:spTree>
    <p:extLst>
      <p:ext uri="{BB962C8B-B14F-4D97-AF65-F5344CB8AC3E}">
        <p14:creationId xmlns:p14="http://schemas.microsoft.com/office/powerpoint/2010/main" val="172036275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pic>
        <p:nvPicPr>
          <p:cNvPr id="6" name="Picture"/>
          <p:cNvPicPr>
            <a:picLocks noChangeAspect="1"/>
          </p:cNvPicPr>
          <p:nvPr userDrawn="1"/>
        </p:nvPicPr>
        <p:blipFill>
          <a:blip r:embed="rId2"/>
          <a:srcRect/>
          <a:stretch/>
        </p:blipFill>
        <p:spPr>
          <a:xfrm>
            <a:off x="11191752" y="6273671"/>
            <a:ext cx="695449" cy="277477"/>
          </a:xfrm>
          <a:prstGeom prst="rect">
            <a:avLst/>
          </a:prstGeom>
        </p:spPr>
      </p:pic>
    </p:spTree>
    <p:extLst>
      <p:ext uri="{BB962C8B-B14F-4D97-AF65-F5344CB8AC3E}">
        <p14:creationId xmlns:p14="http://schemas.microsoft.com/office/powerpoint/2010/main" val="16385175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76642339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24557384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41904450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7470150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2022 IBM Corporation</a:t>
            </a:r>
            <a:endParaRPr lang="en-US" dirty="0"/>
          </a:p>
        </p:txBody>
      </p:sp>
      <p:pic>
        <p:nvPicPr>
          <p:cNvPr id="6" name="Picture"/>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95025576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95694107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6727861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807415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51395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812267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136106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493710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411714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6266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05668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68808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9"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823463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437724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7867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0"/>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6039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642125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684236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11356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140263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198025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911734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531902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7"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4341078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7"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929321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3425951"/>
          </a:xfrm>
          <a:noFill/>
        </p:spPr>
        <p:txBody>
          <a:bodyPr lIns="182880" tIns="164592" rIns="228600" bIns="228600"/>
          <a:lstStyle>
            <a:lvl1pPr>
              <a:defRPr sz="64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234271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46041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8906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76505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853192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589794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477445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669906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1039406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69038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176591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73223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423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441152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215666718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39" cy="690308"/>
          </a:xfrm>
          <a:prstGeom prst="rect">
            <a:avLst/>
          </a:prstGeom>
        </p:spPr>
      </p:pic>
    </p:spTree>
    <p:extLst>
      <p:ext uri="{BB962C8B-B14F-4D97-AF65-F5344CB8AC3E}">
        <p14:creationId xmlns:p14="http://schemas.microsoft.com/office/powerpoint/2010/main" val="67854021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6"/>
            <a:ext cx="1730141" cy="690309"/>
          </a:xfrm>
          <a:prstGeom prst="rect">
            <a:avLst/>
          </a:prstGeom>
        </p:spPr>
      </p:pic>
    </p:spTree>
    <p:extLst>
      <p:ext uri="{BB962C8B-B14F-4D97-AF65-F5344CB8AC3E}">
        <p14:creationId xmlns:p14="http://schemas.microsoft.com/office/powerpoint/2010/main" val="328805055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4_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a:t>©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userDrawn="1"/>
        </p:nvPicPr>
        <p:blipFill>
          <a:blip r:embed="rId2"/>
          <a:stretch>
            <a:fillRect/>
          </a:stretch>
        </p:blipFill>
        <p:spPr>
          <a:xfrm>
            <a:off x="5232737" y="3074990"/>
            <a:ext cx="1714163" cy="712380"/>
          </a:xfrm>
          <a:prstGeom prst="rect">
            <a:avLst/>
          </a:prstGeom>
        </p:spPr>
      </p:pic>
    </p:spTree>
    <p:extLst>
      <p:ext uri="{BB962C8B-B14F-4D97-AF65-F5344CB8AC3E}">
        <p14:creationId xmlns:p14="http://schemas.microsoft.com/office/powerpoint/2010/main" val="41673512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181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2"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5121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6632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2245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78303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096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1" y="6256741"/>
            <a:ext cx="695452" cy="277477"/>
          </a:xfrm>
          <a:prstGeom prst="rect">
            <a:avLst/>
          </a:prstGeom>
        </p:spPr>
      </p:pic>
    </p:spTree>
    <p:extLst>
      <p:ext uri="{BB962C8B-B14F-4D97-AF65-F5344CB8AC3E}">
        <p14:creationId xmlns:p14="http://schemas.microsoft.com/office/powerpoint/2010/main" val="299306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2" y="940733"/>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89"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1132931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59886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23951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15705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9731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5"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883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2"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6420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290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3"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8262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55022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8589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0" y="1"/>
            <a:ext cx="8102278"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70" y="1066800"/>
            <a:ext cx="6096530"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hasCustomPrompt="1"/>
          </p:nvPr>
        </p:nvSpPr>
        <p:spPr>
          <a:xfrm>
            <a:off x="6632462" y="3172475"/>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2"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23693604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96583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147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1"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2460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431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5087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12115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924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8"/>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9796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8"/>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8"/>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47271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5687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93727" y="2927967"/>
            <a:ext cx="2204545" cy="1002066"/>
          </a:xfrm>
          <a:prstGeom prst="rect">
            <a:avLst/>
          </a:prstGeom>
        </p:spPr>
      </p:pic>
    </p:spTree>
    <p:extLst>
      <p:ext uri="{BB962C8B-B14F-4D97-AF65-F5344CB8AC3E}">
        <p14:creationId xmlns:p14="http://schemas.microsoft.com/office/powerpoint/2010/main" val="25221284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2158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03525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50321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8458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11670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41710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10" y="268225"/>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02791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5469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7263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501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2" y="6256739"/>
            <a:ext cx="695452" cy="277478"/>
          </a:xfrm>
          <a:prstGeom prst="rect">
            <a:avLst/>
          </a:prstGeom>
        </p:spPr>
      </p:pic>
    </p:spTree>
    <p:extLst>
      <p:ext uri="{BB962C8B-B14F-4D97-AF65-F5344CB8AC3E}">
        <p14:creationId xmlns:p14="http://schemas.microsoft.com/office/powerpoint/2010/main" val="739336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3628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2" y="6256740"/>
            <a:ext cx="695452" cy="277478"/>
          </a:xfrm>
          <a:prstGeom prst="rect">
            <a:avLst/>
          </a:prstGeom>
        </p:spPr>
      </p:pic>
    </p:spTree>
    <p:extLst>
      <p:ext uri="{BB962C8B-B14F-4D97-AF65-F5344CB8AC3E}">
        <p14:creationId xmlns:p14="http://schemas.microsoft.com/office/powerpoint/2010/main" val="1343406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8341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3150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58601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57341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5"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13559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1"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1068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085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2" y="1658112"/>
            <a:ext cx="549850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4290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9986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95974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16247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67452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6923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0"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12285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55660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7037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83733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60671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8"/>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917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95865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8"/>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2" y="3426888"/>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4605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8309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74496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50068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38508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7705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63009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71760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2"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11140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428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slideLayout" Target="../slideLayouts/slideLayout300.xml"/><Relationship Id="rId29" Type="http://schemas.openxmlformats.org/officeDocument/2006/relationships/slideLayout" Target="../slideLayouts/slideLayout309.xml"/><Relationship Id="rId41" Type="http://schemas.openxmlformats.org/officeDocument/2006/relationships/slideLayout" Target="../slideLayouts/slideLayout321.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theme" Target="../theme/theme10.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theme" Target="../theme/theme5.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theme" Target="../theme/theme6.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image" Target="../media/image2.png"/><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image" Target="../media/image1.png"/><Relationship Id="rId5" Type="http://schemas.openxmlformats.org/officeDocument/2006/relationships/slideLayout" Target="../slideLayouts/slideLayout189.xml"/><Relationship Id="rId10" Type="http://schemas.openxmlformats.org/officeDocument/2006/relationships/theme" Target="../theme/theme7.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slideLayout" Target="../slideLayouts/slideLayout232.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42" Type="http://schemas.openxmlformats.org/officeDocument/2006/relationships/slideLayout" Target="../slideLayouts/slideLayout235.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41" Type="http://schemas.openxmlformats.org/officeDocument/2006/relationships/slideLayout" Target="../slideLayouts/slideLayout234.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40" Type="http://schemas.openxmlformats.org/officeDocument/2006/relationships/slideLayout" Target="../slideLayouts/slideLayout233.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4" Type="http://schemas.openxmlformats.org/officeDocument/2006/relationships/theme" Target="../theme/theme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43" Type="http://schemas.openxmlformats.org/officeDocument/2006/relationships/slideLayout" Target="../slideLayouts/slideLayout236.xml"/><Relationship Id="rId8" Type="http://schemas.openxmlformats.org/officeDocument/2006/relationships/slideLayout" Target="../slideLayouts/slideLayout201.xml"/><Relationship Id="rId3" Type="http://schemas.openxmlformats.org/officeDocument/2006/relationships/slideLayout" Target="../slideLayouts/slideLayout196.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slideLayout" Target="../slideLayouts/slideLayout23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9" Type="http://schemas.openxmlformats.org/officeDocument/2006/relationships/slideLayout" Target="../slideLayouts/slideLayout275.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42" Type="http://schemas.openxmlformats.org/officeDocument/2006/relationships/slideLayout" Target="../slideLayouts/slideLayout278.xml"/><Relationship Id="rId7" Type="http://schemas.openxmlformats.org/officeDocument/2006/relationships/slideLayout" Target="../slideLayouts/slideLayout24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slideLayout" Target="../slideLayouts/slideLayout273.xml"/><Relationship Id="rId40" Type="http://schemas.openxmlformats.org/officeDocument/2006/relationships/slideLayout" Target="../slideLayouts/slideLayout276.xml"/><Relationship Id="rId45" Type="http://schemas.openxmlformats.org/officeDocument/2006/relationships/theme" Target="../theme/theme9.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4" Type="http://schemas.openxmlformats.org/officeDocument/2006/relationships/slideLayout" Target="../slideLayouts/slideLayout280.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43" Type="http://schemas.openxmlformats.org/officeDocument/2006/relationships/slideLayout" Target="../slideLayouts/slideLayout279.xml"/><Relationship Id="rId8" Type="http://schemas.openxmlformats.org/officeDocument/2006/relationships/slideLayout" Target="../slideLayouts/slideLayout244.xml"/><Relationship Id="rId3" Type="http://schemas.openxmlformats.org/officeDocument/2006/relationships/slideLayout" Target="../slideLayouts/slideLayout239.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slideLayout" Target="../slideLayouts/slideLayout274.xml"/><Relationship Id="rId20" Type="http://schemas.openxmlformats.org/officeDocument/2006/relationships/slideLayout" Target="../slideLayouts/slideLayout256.xml"/><Relationship Id="rId41" Type="http://schemas.openxmlformats.org/officeDocument/2006/relationships/slideLayout" Target="../slideLayouts/slideLayout2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1" y="6262321"/>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159026" y="6441082"/>
            <a:ext cx="536250"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6"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8"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1025" y="121813"/>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2"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11312122" y="64590"/>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82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59" r:id="rId4"/>
    <p:sldLayoutId id="2147483672" r:id="rId5"/>
    <p:sldLayoutId id="214748366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 2022 IBM Corporation</a:t>
            </a:r>
            <a:endParaRPr lang="en-US" dirty="0"/>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41537245"/>
      </p:ext>
    </p:extLst>
  </p:cSld>
  <p:clrMap bg1="dk1" tx1="lt1" bg2="dk2" tx2="lt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 id="2147483998" r:id="rId27"/>
    <p:sldLayoutId id="2147483999" r:id="rId28"/>
    <p:sldLayoutId id="2147484000" r:id="rId29"/>
    <p:sldLayoutId id="2147484001" r:id="rId30"/>
    <p:sldLayoutId id="2147484002" r:id="rId31"/>
    <p:sldLayoutId id="2147484003" r:id="rId32"/>
    <p:sldLayoutId id="2147484004" r:id="rId33"/>
    <p:sldLayoutId id="2147484005" r:id="rId34"/>
    <p:sldLayoutId id="2147484006" r:id="rId35"/>
    <p:sldLayoutId id="2147484007" r:id="rId36"/>
    <p:sldLayoutId id="2147484008" r:id="rId37"/>
    <p:sldLayoutId id="2147484009" r:id="rId38"/>
    <p:sldLayoutId id="2147484010" r:id="rId39"/>
    <p:sldLayoutId id="2147484011" r:id="rId40"/>
    <p:sldLayoutId id="2147484012" r:id="rId41"/>
    <p:sldLayoutId id="2147484013" r:id="rId42"/>
    <p:sldLayoutId id="2147484014" r:id="rId43"/>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0" y="6383870"/>
            <a:ext cx="5486313" cy="222249"/>
          </a:xfrm>
          <a:prstGeom prst="rect">
            <a:avLst/>
          </a:prstGeom>
        </p:spPr>
        <p:txBody>
          <a:bodyPr vert="horz" lIns="0" tIns="0" rIns="0" bIns="0" rtlCol="0" anchor="ctr"/>
          <a:lstStyle>
            <a:lvl1pPr marL="0" marR="0" indent="0" algn="l" defTabSz="914597"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3" y="6383870"/>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53497616"/>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9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90"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82"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76"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88" indent="-231633"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77" indent="-231633"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57" indent="-231633"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77" indent="-231633"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491" indent="-172882" algn="l" rtl="0" eaLnBrk="1" fontAlgn="base" hangingPunct="1">
        <a:spcBef>
          <a:spcPct val="20000"/>
        </a:spcBef>
        <a:spcAft>
          <a:spcPct val="0"/>
        </a:spcAft>
        <a:buClr>
          <a:schemeClr val="bg1"/>
        </a:buClr>
        <a:buChar char="»"/>
        <a:defRPr sz="1692">
          <a:solidFill>
            <a:schemeClr val="bg1"/>
          </a:solidFill>
          <a:latin typeface="Arial" charset="0"/>
        </a:defRPr>
      </a:lvl6pPr>
      <a:lvl7pPr marL="2594887" indent="-172882" algn="l" rtl="0" eaLnBrk="1" fontAlgn="base" hangingPunct="1">
        <a:spcBef>
          <a:spcPct val="20000"/>
        </a:spcBef>
        <a:spcAft>
          <a:spcPct val="0"/>
        </a:spcAft>
        <a:buClr>
          <a:schemeClr val="bg1"/>
        </a:buClr>
        <a:buChar char="»"/>
        <a:defRPr sz="1692">
          <a:solidFill>
            <a:schemeClr val="bg1"/>
          </a:solidFill>
          <a:latin typeface="Arial" charset="0"/>
        </a:defRPr>
      </a:lvl7pPr>
      <a:lvl8pPr marL="3078279" indent="-172882" algn="l" rtl="0" eaLnBrk="1" fontAlgn="base" hangingPunct="1">
        <a:spcBef>
          <a:spcPct val="20000"/>
        </a:spcBef>
        <a:spcAft>
          <a:spcPct val="0"/>
        </a:spcAft>
        <a:buClr>
          <a:schemeClr val="bg1"/>
        </a:buClr>
        <a:buChar char="»"/>
        <a:defRPr sz="1692">
          <a:solidFill>
            <a:schemeClr val="bg1"/>
          </a:solidFill>
          <a:latin typeface="Arial" charset="0"/>
        </a:defRPr>
      </a:lvl8pPr>
      <a:lvl9pPr marL="3561676" indent="-172882"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90" rtl="0" eaLnBrk="1" latinLnBrk="0" hangingPunct="1">
        <a:defRPr sz="1904" kern="1200">
          <a:solidFill>
            <a:schemeClr val="tx1"/>
          </a:solidFill>
          <a:latin typeface="+mn-lt"/>
          <a:ea typeface="+mn-ea"/>
          <a:cs typeface="+mn-cs"/>
        </a:defRPr>
      </a:lvl1pPr>
      <a:lvl2pPr marL="483392" algn="l" defTabSz="966790" rtl="0" eaLnBrk="1" latinLnBrk="0" hangingPunct="1">
        <a:defRPr sz="1904" kern="1200">
          <a:solidFill>
            <a:schemeClr val="tx1"/>
          </a:solidFill>
          <a:latin typeface="+mn-lt"/>
          <a:ea typeface="+mn-ea"/>
          <a:cs typeface="+mn-cs"/>
        </a:defRPr>
      </a:lvl2pPr>
      <a:lvl3pPr marL="966790" algn="l" defTabSz="966790" rtl="0" eaLnBrk="1" latinLnBrk="0" hangingPunct="1">
        <a:defRPr sz="1904" kern="1200">
          <a:solidFill>
            <a:schemeClr val="tx1"/>
          </a:solidFill>
          <a:latin typeface="+mn-lt"/>
          <a:ea typeface="+mn-ea"/>
          <a:cs typeface="+mn-cs"/>
        </a:defRPr>
      </a:lvl3pPr>
      <a:lvl4pPr marL="1450182" algn="l" defTabSz="966790" rtl="0" eaLnBrk="1" latinLnBrk="0" hangingPunct="1">
        <a:defRPr sz="1904" kern="1200">
          <a:solidFill>
            <a:schemeClr val="tx1"/>
          </a:solidFill>
          <a:latin typeface="+mn-lt"/>
          <a:ea typeface="+mn-ea"/>
          <a:cs typeface="+mn-cs"/>
        </a:defRPr>
      </a:lvl4pPr>
      <a:lvl5pPr marL="1933576" algn="l" defTabSz="966790" rtl="0" eaLnBrk="1" latinLnBrk="0" hangingPunct="1">
        <a:defRPr sz="1904" kern="1200">
          <a:solidFill>
            <a:schemeClr val="tx1"/>
          </a:solidFill>
          <a:latin typeface="+mn-lt"/>
          <a:ea typeface="+mn-ea"/>
          <a:cs typeface="+mn-cs"/>
        </a:defRPr>
      </a:lvl5pPr>
      <a:lvl6pPr marL="2416972" algn="l" defTabSz="966790" rtl="0" eaLnBrk="1" latinLnBrk="0" hangingPunct="1">
        <a:defRPr sz="1904" kern="1200">
          <a:solidFill>
            <a:schemeClr val="tx1"/>
          </a:solidFill>
          <a:latin typeface="+mn-lt"/>
          <a:ea typeface="+mn-ea"/>
          <a:cs typeface="+mn-cs"/>
        </a:defRPr>
      </a:lvl6pPr>
      <a:lvl7pPr marL="2900362" algn="l" defTabSz="966790" rtl="0" eaLnBrk="1" latinLnBrk="0" hangingPunct="1">
        <a:defRPr sz="1904" kern="1200">
          <a:solidFill>
            <a:schemeClr val="tx1"/>
          </a:solidFill>
          <a:latin typeface="+mn-lt"/>
          <a:ea typeface="+mn-ea"/>
          <a:cs typeface="+mn-cs"/>
        </a:defRPr>
      </a:lvl7pPr>
      <a:lvl8pPr marL="3383758" algn="l" defTabSz="966790" rtl="0" eaLnBrk="1" latinLnBrk="0" hangingPunct="1">
        <a:defRPr sz="1904" kern="1200">
          <a:solidFill>
            <a:schemeClr val="tx1"/>
          </a:solidFill>
          <a:latin typeface="+mn-lt"/>
          <a:ea typeface="+mn-ea"/>
          <a:cs typeface="+mn-cs"/>
        </a:defRPr>
      </a:lvl8pPr>
      <a:lvl9pPr marL="3867152" algn="l" defTabSz="966790"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2" y="6383871"/>
            <a:ext cx="5486313" cy="222249"/>
          </a:xfrm>
          <a:prstGeom prst="rect">
            <a:avLst/>
          </a:prstGeom>
        </p:spPr>
        <p:txBody>
          <a:bodyPr vert="horz" lIns="0" tIns="0" rIns="0" bIns="0" rtlCol="0" anchor="ctr"/>
          <a:lstStyle>
            <a:lvl1pPr marL="0" marR="0" indent="0" algn="l" defTabSz="914552"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5" y="6383871"/>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95178847"/>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69"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41"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1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47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77" indent="-23162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53" indent="-23162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16" indent="-23162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24" indent="-23162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386" indent="-172874" algn="l" rtl="0" eaLnBrk="1" fontAlgn="base" hangingPunct="1">
        <a:spcBef>
          <a:spcPct val="20000"/>
        </a:spcBef>
        <a:spcAft>
          <a:spcPct val="0"/>
        </a:spcAft>
        <a:buClr>
          <a:schemeClr val="bg1"/>
        </a:buClr>
        <a:buChar char="»"/>
        <a:defRPr sz="1692">
          <a:solidFill>
            <a:schemeClr val="bg1"/>
          </a:solidFill>
          <a:latin typeface="Arial" charset="0"/>
        </a:defRPr>
      </a:lvl6pPr>
      <a:lvl7pPr marL="2594758" indent="-172874" algn="l" rtl="0" eaLnBrk="1" fontAlgn="base" hangingPunct="1">
        <a:spcBef>
          <a:spcPct val="20000"/>
        </a:spcBef>
        <a:spcAft>
          <a:spcPct val="0"/>
        </a:spcAft>
        <a:buClr>
          <a:schemeClr val="bg1"/>
        </a:buClr>
        <a:buChar char="»"/>
        <a:defRPr sz="1692">
          <a:solidFill>
            <a:schemeClr val="bg1"/>
          </a:solidFill>
          <a:latin typeface="Arial" charset="0"/>
        </a:defRPr>
      </a:lvl7pPr>
      <a:lvl8pPr marL="3078127" indent="-172874" algn="l" rtl="0" eaLnBrk="1" fontAlgn="base" hangingPunct="1">
        <a:spcBef>
          <a:spcPct val="20000"/>
        </a:spcBef>
        <a:spcAft>
          <a:spcPct val="0"/>
        </a:spcAft>
        <a:buClr>
          <a:schemeClr val="bg1"/>
        </a:buClr>
        <a:buChar char="»"/>
        <a:defRPr sz="1692">
          <a:solidFill>
            <a:schemeClr val="bg1"/>
          </a:solidFill>
          <a:latin typeface="Arial" charset="0"/>
        </a:defRPr>
      </a:lvl8pPr>
      <a:lvl9pPr marL="3561499" indent="-172874"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41" rtl="0" eaLnBrk="1" latinLnBrk="0" hangingPunct="1">
        <a:defRPr sz="1904" kern="1200">
          <a:solidFill>
            <a:schemeClr val="tx1"/>
          </a:solidFill>
          <a:latin typeface="+mn-lt"/>
          <a:ea typeface="+mn-ea"/>
          <a:cs typeface="+mn-cs"/>
        </a:defRPr>
      </a:lvl1pPr>
      <a:lvl2pPr marL="483369" algn="l" defTabSz="966741" rtl="0" eaLnBrk="1" latinLnBrk="0" hangingPunct="1">
        <a:defRPr sz="1904" kern="1200">
          <a:solidFill>
            <a:schemeClr val="tx1"/>
          </a:solidFill>
          <a:latin typeface="+mn-lt"/>
          <a:ea typeface="+mn-ea"/>
          <a:cs typeface="+mn-cs"/>
        </a:defRPr>
      </a:lvl2pPr>
      <a:lvl3pPr marL="966741" algn="l" defTabSz="966741" rtl="0" eaLnBrk="1" latinLnBrk="0" hangingPunct="1">
        <a:defRPr sz="1904" kern="1200">
          <a:solidFill>
            <a:schemeClr val="tx1"/>
          </a:solidFill>
          <a:latin typeface="+mn-lt"/>
          <a:ea typeface="+mn-ea"/>
          <a:cs typeface="+mn-cs"/>
        </a:defRPr>
      </a:lvl3pPr>
      <a:lvl4pPr marL="1450110" algn="l" defTabSz="966741" rtl="0" eaLnBrk="1" latinLnBrk="0" hangingPunct="1">
        <a:defRPr sz="1904" kern="1200">
          <a:solidFill>
            <a:schemeClr val="tx1"/>
          </a:solidFill>
          <a:latin typeface="+mn-lt"/>
          <a:ea typeface="+mn-ea"/>
          <a:cs typeface="+mn-cs"/>
        </a:defRPr>
      </a:lvl4pPr>
      <a:lvl5pPr marL="1933479" algn="l" defTabSz="966741" rtl="0" eaLnBrk="1" latinLnBrk="0" hangingPunct="1">
        <a:defRPr sz="1904" kern="1200">
          <a:solidFill>
            <a:schemeClr val="tx1"/>
          </a:solidFill>
          <a:latin typeface="+mn-lt"/>
          <a:ea typeface="+mn-ea"/>
          <a:cs typeface="+mn-cs"/>
        </a:defRPr>
      </a:lvl5pPr>
      <a:lvl6pPr marL="2416852" algn="l" defTabSz="966741" rtl="0" eaLnBrk="1" latinLnBrk="0" hangingPunct="1">
        <a:defRPr sz="1904" kern="1200">
          <a:solidFill>
            <a:schemeClr val="tx1"/>
          </a:solidFill>
          <a:latin typeface="+mn-lt"/>
          <a:ea typeface="+mn-ea"/>
          <a:cs typeface="+mn-cs"/>
        </a:defRPr>
      </a:lvl6pPr>
      <a:lvl7pPr marL="2900218" algn="l" defTabSz="966741" rtl="0" eaLnBrk="1" latinLnBrk="0" hangingPunct="1">
        <a:defRPr sz="1904" kern="1200">
          <a:solidFill>
            <a:schemeClr val="tx1"/>
          </a:solidFill>
          <a:latin typeface="+mn-lt"/>
          <a:ea typeface="+mn-ea"/>
          <a:cs typeface="+mn-cs"/>
        </a:defRPr>
      </a:lvl7pPr>
      <a:lvl8pPr marL="3383590" algn="l" defTabSz="966741" rtl="0" eaLnBrk="1" latinLnBrk="0" hangingPunct="1">
        <a:defRPr sz="1904" kern="1200">
          <a:solidFill>
            <a:schemeClr val="tx1"/>
          </a:solidFill>
          <a:latin typeface="+mn-lt"/>
          <a:ea typeface="+mn-ea"/>
          <a:cs typeface="+mn-cs"/>
        </a:defRPr>
      </a:lvl8pPr>
      <a:lvl9pPr marL="3866959" algn="l" defTabSz="966741"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2" y="6383871"/>
            <a:ext cx="5486313" cy="222249"/>
          </a:xfrm>
          <a:prstGeom prst="rect">
            <a:avLst/>
          </a:prstGeom>
        </p:spPr>
        <p:txBody>
          <a:bodyPr vert="horz" lIns="0" tIns="0" rIns="0" bIns="0" rtlCol="0" anchor="ctr"/>
          <a:lstStyle>
            <a:lvl1pPr marL="0" marR="0" indent="0" algn="l" defTabSz="914574"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5" y="6383871"/>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7829418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81"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65"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46"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28"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83" indent="-231628"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64" indent="-231628"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37" indent="-231628"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50" indent="-231628"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438" indent="-172878" algn="l" rtl="0" eaLnBrk="1" fontAlgn="base" hangingPunct="1">
        <a:spcBef>
          <a:spcPct val="20000"/>
        </a:spcBef>
        <a:spcAft>
          <a:spcPct val="0"/>
        </a:spcAft>
        <a:buClr>
          <a:schemeClr val="bg1"/>
        </a:buClr>
        <a:buChar char="»"/>
        <a:defRPr sz="1692">
          <a:solidFill>
            <a:schemeClr val="bg1"/>
          </a:solidFill>
          <a:latin typeface="Arial" charset="0"/>
        </a:defRPr>
      </a:lvl6pPr>
      <a:lvl7pPr marL="2594823" indent="-172878" algn="l" rtl="0" eaLnBrk="1" fontAlgn="base" hangingPunct="1">
        <a:spcBef>
          <a:spcPct val="20000"/>
        </a:spcBef>
        <a:spcAft>
          <a:spcPct val="0"/>
        </a:spcAft>
        <a:buClr>
          <a:schemeClr val="bg1"/>
        </a:buClr>
        <a:buChar char="»"/>
        <a:defRPr sz="1692">
          <a:solidFill>
            <a:schemeClr val="bg1"/>
          </a:solidFill>
          <a:latin typeface="Arial" charset="0"/>
        </a:defRPr>
      </a:lvl7pPr>
      <a:lvl8pPr marL="3078204" indent="-172878" algn="l" rtl="0" eaLnBrk="1" fontAlgn="base" hangingPunct="1">
        <a:spcBef>
          <a:spcPct val="20000"/>
        </a:spcBef>
        <a:spcAft>
          <a:spcPct val="0"/>
        </a:spcAft>
        <a:buClr>
          <a:schemeClr val="bg1"/>
        </a:buClr>
        <a:buChar char="»"/>
        <a:defRPr sz="1692">
          <a:solidFill>
            <a:schemeClr val="bg1"/>
          </a:solidFill>
          <a:latin typeface="Arial" charset="0"/>
        </a:defRPr>
      </a:lvl8pPr>
      <a:lvl9pPr marL="3561588" indent="-172878"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65" rtl="0" eaLnBrk="1" latinLnBrk="0" hangingPunct="1">
        <a:defRPr sz="1904" kern="1200">
          <a:solidFill>
            <a:schemeClr val="tx1"/>
          </a:solidFill>
          <a:latin typeface="+mn-lt"/>
          <a:ea typeface="+mn-ea"/>
          <a:cs typeface="+mn-cs"/>
        </a:defRPr>
      </a:lvl1pPr>
      <a:lvl2pPr marL="483381" algn="l" defTabSz="966765" rtl="0" eaLnBrk="1" latinLnBrk="0" hangingPunct="1">
        <a:defRPr sz="1904" kern="1200">
          <a:solidFill>
            <a:schemeClr val="tx1"/>
          </a:solidFill>
          <a:latin typeface="+mn-lt"/>
          <a:ea typeface="+mn-ea"/>
          <a:cs typeface="+mn-cs"/>
        </a:defRPr>
      </a:lvl2pPr>
      <a:lvl3pPr marL="966765" algn="l" defTabSz="966765" rtl="0" eaLnBrk="1" latinLnBrk="0" hangingPunct="1">
        <a:defRPr sz="1904" kern="1200">
          <a:solidFill>
            <a:schemeClr val="tx1"/>
          </a:solidFill>
          <a:latin typeface="+mn-lt"/>
          <a:ea typeface="+mn-ea"/>
          <a:cs typeface="+mn-cs"/>
        </a:defRPr>
      </a:lvl3pPr>
      <a:lvl4pPr marL="1450146" algn="l" defTabSz="966765" rtl="0" eaLnBrk="1" latinLnBrk="0" hangingPunct="1">
        <a:defRPr sz="1904" kern="1200">
          <a:solidFill>
            <a:schemeClr val="tx1"/>
          </a:solidFill>
          <a:latin typeface="+mn-lt"/>
          <a:ea typeface="+mn-ea"/>
          <a:cs typeface="+mn-cs"/>
        </a:defRPr>
      </a:lvl4pPr>
      <a:lvl5pPr marL="1933528" algn="l" defTabSz="966765" rtl="0" eaLnBrk="1" latinLnBrk="0" hangingPunct="1">
        <a:defRPr sz="1904" kern="1200">
          <a:solidFill>
            <a:schemeClr val="tx1"/>
          </a:solidFill>
          <a:latin typeface="+mn-lt"/>
          <a:ea typeface="+mn-ea"/>
          <a:cs typeface="+mn-cs"/>
        </a:defRPr>
      </a:lvl5pPr>
      <a:lvl6pPr marL="2416912" algn="l" defTabSz="966765" rtl="0" eaLnBrk="1" latinLnBrk="0" hangingPunct="1">
        <a:defRPr sz="1904" kern="1200">
          <a:solidFill>
            <a:schemeClr val="tx1"/>
          </a:solidFill>
          <a:latin typeface="+mn-lt"/>
          <a:ea typeface="+mn-ea"/>
          <a:cs typeface="+mn-cs"/>
        </a:defRPr>
      </a:lvl6pPr>
      <a:lvl7pPr marL="2900291" algn="l" defTabSz="966765" rtl="0" eaLnBrk="1" latinLnBrk="0" hangingPunct="1">
        <a:defRPr sz="1904" kern="1200">
          <a:solidFill>
            <a:schemeClr val="tx1"/>
          </a:solidFill>
          <a:latin typeface="+mn-lt"/>
          <a:ea typeface="+mn-ea"/>
          <a:cs typeface="+mn-cs"/>
        </a:defRPr>
      </a:lvl7pPr>
      <a:lvl8pPr marL="3383674" algn="l" defTabSz="966765" rtl="0" eaLnBrk="1" latinLnBrk="0" hangingPunct="1">
        <a:defRPr sz="1904" kern="1200">
          <a:solidFill>
            <a:schemeClr val="tx1"/>
          </a:solidFill>
          <a:latin typeface="+mn-lt"/>
          <a:ea typeface="+mn-ea"/>
          <a:cs typeface="+mn-cs"/>
        </a:defRPr>
      </a:lvl8pPr>
      <a:lvl9pPr marL="3867056" algn="l" defTabSz="966765"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503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300" y="274637"/>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00200"/>
            <a:ext cx="11293592" cy="525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381750"/>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Footer text (optional)</a:t>
            </a:r>
          </a:p>
        </p:txBody>
      </p:sp>
    </p:spTree>
    <p:extLst>
      <p:ext uri="{BB962C8B-B14F-4D97-AF65-F5344CB8AC3E}">
        <p14:creationId xmlns:p14="http://schemas.microsoft.com/office/powerpoint/2010/main" val="2872890843"/>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8" r:id="rId50"/>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58">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5000">
          <p15:clr>
            <a:srgbClr val="EE5396"/>
          </p15:clr>
        </p15:guide>
        <p15:guide id="17" orient="horz" pos="2160">
          <p15:clr>
            <a:srgbClr val="0F62FE"/>
          </p15:clr>
        </p15:guide>
        <p15:guide id="19" orient="horz" pos="3240">
          <p15:clr>
            <a:srgbClr val="EE5396"/>
          </p15:clr>
        </p15:guide>
        <p15:guide id="20" orient="horz" pos="1078">
          <p15:clr>
            <a:srgbClr val="EE5396"/>
          </p15:clr>
        </p15:guide>
        <p15:guide id="21" orient="horz" pos="384">
          <p15:clr>
            <a:srgbClr val="EE5396"/>
          </p15:clr>
        </p15:guide>
        <p15:guide id="22" orient="horz" pos="5400">
          <p15:clr>
            <a:srgbClr val="EE5396"/>
          </p15:clr>
        </p15:guide>
        <p15:guide id="24" orient="horz" pos="7560">
          <p15:clr>
            <a:srgbClr val="EE5396"/>
          </p15:clr>
        </p15:guide>
        <p15:guide id="25" orient="horz" pos="8280">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66389229"/>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2" y="6262322"/>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159025" y="6441083"/>
            <a:ext cx="536251"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7"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11"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1026" y="121814"/>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3"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11312123" y="64591"/>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6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Data Fabric / March, 2022 / © 2022 IBM Corporation</a:t>
            </a:r>
            <a:endParaRPr lang="en-US" dirty="0"/>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5158032"/>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Data Fabric / March, 2022 / © 2022 IBM Corporation</a:t>
            </a:r>
            <a:endParaRPr lang="en-US" dirty="0"/>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6467986"/>
      </p:ext>
    </p:extLst>
  </p:cSld>
  <p:clrMap bg1="dk1" tx1="lt1" bg2="dk2" tx2="lt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 id="2147483957" r:id="rId31"/>
    <p:sldLayoutId id="2147483958" r:id="rId32"/>
    <p:sldLayoutId id="2147483959" r:id="rId33"/>
    <p:sldLayoutId id="2147483960" r:id="rId34"/>
    <p:sldLayoutId id="2147483961" r:id="rId35"/>
    <p:sldLayoutId id="2147483962" r:id="rId36"/>
    <p:sldLayoutId id="2147483963" r:id="rId37"/>
    <p:sldLayoutId id="2147483964" r:id="rId38"/>
    <p:sldLayoutId id="2147483965" r:id="rId39"/>
    <p:sldLayoutId id="2147483966" r:id="rId40"/>
    <p:sldLayoutId id="2147483967" r:id="rId41"/>
    <p:sldLayoutId id="2147483968" r:id="rId42"/>
    <p:sldLayoutId id="2147483969" r:id="rId43"/>
    <p:sldLayoutId id="2147483970" r:id="rId44"/>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2" Type="http://schemas.openxmlformats.org/officeDocument/2006/relationships/hyperlink" Target="https://s3.us-east-2.amazonaws.com/" TargetMode="External"/><Relationship Id="rId1" Type="http://schemas.openxmlformats.org/officeDocument/2006/relationships/slideLayout" Target="../slideLayouts/slideLayout186.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ataplatform.cloud.ibm.com/" TargetMode="External"/><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6.xml"/><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6.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6.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6.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7FFFC70C_9DE19736.xml"/><Relationship Id="rId2" Type="http://schemas.openxmlformats.org/officeDocument/2006/relationships/notesSlide" Target="../notesSlides/notesSlide2.xml"/><Relationship Id="rId1" Type="http://schemas.openxmlformats.org/officeDocument/2006/relationships/slideLayout" Target="../slideLayouts/slideLayout20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0.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61.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61.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5D43-2CEC-4541-9EAF-9A1D0DA392B9}"/>
              </a:ext>
            </a:extLst>
          </p:cNvPr>
          <p:cNvSpPr>
            <a:spLocks noGrp="1"/>
          </p:cNvSpPr>
          <p:nvPr>
            <p:ph type="title"/>
          </p:nvPr>
        </p:nvSpPr>
        <p:spPr>
          <a:xfrm>
            <a:off x="273188" y="2648438"/>
            <a:ext cx="8262623" cy="1077705"/>
          </a:xfrm>
        </p:spPr>
        <p:txBody>
          <a:bodyPr/>
          <a:lstStyle/>
          <a:p>
            <a:r>
              <a:rPr lang="en-US" sz="3200" dirty="0">
                <a:latin typeface="IBM Plex Sans Light" panose="020B0403050203000203" pitchFamily="34" charset="0"/>
              </a:rPr>
              <a:t>UOB Models Analytic Platform RFP</a:t>
            </a:r>
            <a:br>
              <a:rPr lang="en-US" sz="3200" dirty="0">
                <a:latin typeface="IBM Plex Sans Light" panose="020B0403050203000203" pitchFamily="34" charset="0"/>
              </a:rPr>
            </a:br>
            <a:r>
              <a:rPr lang="en-US" sz="3200" i="1" dirty="0">
                <a:solidFill>
                  <a:srgbClr val="FFC000"/>
                </a:solidFill>
                <a:latin typeface="IBM Plex Sans Light" panose="020B0403050203000203" pitchFamily="34" charset="0"/>
              </a:rPr>
              <a:t>Proof of Concept</a:t>
            </a:r>
            <a:br>
              <a:rPr lang="en-US" dirty="0">
                <a:latin typeface="IBM Plex Sans Light" panose="020B0403050203000203" pitchFamily="34" charset="0"/>
              </a:rPr>
            </a:br>
            <a:endParaRPr lang="en-US" dirty="0">
              <a:latin typeface="IBM Plex Sans Light" panose="020B0403050203000203" pitchFamily="34" charset="0"/>
            </a:endParaRPr>
          </a:p>
        </p:txBody>
      </p:sp>
      <p:sp>
        <p:nvSpPr>
          <p:cNvPr id="3" name="Content Placeholder 2">
            <a:extLst>
              <a:ext uri="{FF2B5EF4-FFF2-40B4-BE49-F238E27FC236}">
                <a16:creationId xmlns:a16="http://schemas.microsoft.com/office/drawing/2014/main" id="{538F5074-40AA-FC42-B744-272C5447795F}"/>
              </a:ext>
            </a:extLst>
          </p:cNvPr>
          <p:cNvSpPr>
            <a:spLocks noGrp="1"/>
          </p:cNvSpPr>
          <p:nvPr>
            <p:ph idx="1"/>
          </p:nvPr>
        </p:nvSpPr>
        <p:spPr>
          <a:xfrm>
            <a:off x="273187" y="3933170"/>
            <a:ext cx="2411397" cy="391684"/>
          </a:xfrm>
          <a:solidFill>
            <a:schemeClr val="accent1"/>
          </a:solidFill>
        </p:spPr>
        <p:txBody>
          <a:bodyPr anchor="ctr"/>
          <a:lstStyle/>
          <a:p>
            <a:pPr algn="ctr"/>
            <a:r>
              <a:rPr lang="en-US" dirty="0"/>
              <a:t>July 2023</a:t>
            </a:r>
          </a:p>
        </p:txBody>
      </p:sp>
    </p:spTree>
    <p:extLst>
      <p:ext uri="{BB962C8B-B14F-4D97-AF65-F5344CB8AC3E}">
        <p14:creationId xmlns:p14="http://schemas.microsoft.com/office/powerpoint/2010/main" val="3036822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Data Virtualization</a:t>
            </a:r>
          </a:p>
        </p:txBody>
      </p:sp>
      <p:graphicFrame>
        <p:nvGraphicFramePr>
          <p:cNvPr id="7" name="Table 7">
            <a:extLst>
              <a:ext uri="{FF2B5EF4-FFF2-40B4-BE49-F238E27FC236}">
                <a16:creationId xmlns:a16="http://schemas.microsoft.com/office/drawing/2014/main" id="{39E24872-4524-366F-AAAA-7D8C1E7A56D9}"/>
              </a:ext>
            </a:extLst>
          </p:cNvPr>
          <p:cNvGraphicFramePr>
            <a:graphicFrameLocks noGrp="1"/>
          </p:cNvGraphicFramePr>
          <p:nvPr>
            <p:extLst>
              <p:ext uri="{D42A27DB-BD31-4B8C-83A1-F6EECF244321}">
                <p14:modId xmlns:p14="http://schemas.microsoft.com/office/powerpoint/2010/main" val="1977497111"/>
              </p:ext>
            </p:extLst>
          </p:nvPr>
        </p:nvGraphicFramePr>
        <p:xfrm>
          <a:off x="2018805" y="1303678"/>
          <a:ext cx="7790213" cy="4937760"/>
        </p:xfrm>
        <a:graphic>
          <a:graphicData uri="http://schemas.openxmlformats.org/drawingml/2006/table">
            <a:tbl>
              <a:tblPr firstRow="1" bandRow="1">
                <a:tableStyleId>{5C22544A-7EE6-4342-B048-85BDC9FD1C3A}</a:tableStyleId>
              </a:tblPr>
              <a:tblGrid>
                <a:gridCol w="1658825">
                  <a:extLst>
                    <a:ext uri="{9D8B030D-6E8A-4147-A177-3AD203B41FA5}">
                      <a16:colId xmlns:a16="http://schemas.microsoft.com/office/drawing/2014/main" val="3320851099"/>
                    </a:ext>
                  </a:extLst>
                </a:gridCol>
                <a:gridCol w="503915">
                  <a:extLst>
                    <a:ext uri="{9D8B030D-6E8A-4147-A177-3AD203B41FA5}">
                      <a16:colId xmlns:a16="http://schemas.microsoft.com/office/drawing/2014/main" val="1191346856"/>
                    </a:ext>
                  </a:extLst>
                </a:gridCol>
                <a:gridCol w="5036164">
                  <a:extLst>
                    <a:ext uri="{9D8B030D-6E8A-4147-A177-3AD203B41FA5}">
                      <a16:colId xmlns:a16="http://schemas.microsoft.com/office/drawing/2014/main" val="1764045863"/>
                    </a:ext>
                  </a:extLst>
                </a:gridCol>
                <a:gridCol w="591309">
                  <a:extLst>
                    <a:ext uri="{9D8B030D-6E8A-4147-A177-3AD203B41FA5}">
                      <a16:colId xmlns:a16="http://schemas.microsoft.com/office/drawing/2014/main" val="2300345063"/>
                    </a:ext>
                  </a:extLst>
                </a:gridCol>
              </a:tblGrid>
              <a:tr h="304800">
                <a:tc>
                  <a:txBody>
                    <a:bodyPr/>
                    <a:lstStyle/>
                    <a:p>
                      <a:pPr algn="ctr">
                        <a:buFontTx/>
                        <a:buNone/>
                      </a:pPr>
                      <a:r>
                        <a:rPr lang="en-US" sz="12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endParaRPr lang="en-US" sz="1200" dirty="0">
                        <a:solidFill>
                          <a:schemeClr val="tx1"/>
                        </a:solidFill>
                        <a:latin typeface="IBM Plex Sans" panose="020B0503050203000203"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sz="1200" dirty="0">
                          <a:solidFill>
                            <a:schemeClr val="tx1"/>
                          </a:solidFill>
                          <a:latin typeface="IBM Plex Sans" panose="020B0503050203000203" pitchFamily="34" charset="0"/>
                        </a:rPr>
                        <a:t>Technical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endParaRPr lang="en-US" sz="1200" dirty="0">
                        <a:solidFill>
                          <a:schemeClr val="tx1"/>
                        </a:solidFill>
                        <a:latin typeface="IBM Plex Sans" panose="020B0503050203000203"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A1.1A.2 (Can the system manage metadata and lineage as data gets transformed?)</a:t>
                      </a:r>
                    </a:p>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B1.3.2 (Ability to integrate with source data without requiring significant ETL work by developers. Please elaborate scenarios where development work is required for data ingestion into the platform)</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lang="en-SG" sz="1200" b="0" i="0" u="none" strike="noStrike" dirty="0">
                        <a:solidFill>
                          <a:srgbClr val="000000"/>
                        </a:solidFill>
                        <a:effectLst/>
                        <a:latin typeface="IBM Plex Sans" panose="020B050305020300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155739"/>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A1.1A.7 (enforce or inherit data security and entitlement implemented by data source)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B1.3.6 (run customized queries to get data from the data sources)</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lang="en-SG" sz="1200" b="0" i="0" u="none" strike="noStrike" dirty="0">
                        <a:solidFill>
                          <a:srgbClr val="000000"/>
                        </a:solidFill>
                        <a:effectLst/>
                        <a:latin typeface="IBM Plex Sans" panose="020B050305020300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335703"/>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A1.1A.8 (build data security and entitlement layer in the absence of such from the data source)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(B1.3.7) Ability to Support Federated/Unified Query to access the data from multiple data sources like DB2, Hive or Teradata</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425615"/>
                  </a:ext>
                </a:extLst>
              </a:tr>
              <a:tr h="408581">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B1.3.11 (query multiple data sources at the same time when designing a strategy/policy (design time)</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8108275"/>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B1.3.12 (query multiple data sources at the same time when executing a strategy/policy (run time)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608500"/>
                  </a:ext>
                </a:extLst>
              </a:tr>
            </a:tbl>
          </a:graphicData>
        </a:graphic>
      </p:graphicFrame>
      <p:sp>
        <p:nvSpPr>
          <p:cNvPr id="5" name="Oval 4">
            <a:extLst>
              <a:ext uri="{FF2B5EF4-FFF2-40B4-BE49-F238E27FC236}">
                <a16:creationId xmlns:a16="http://schemas.microsoft.com/office/drawing/2014/main" id="{83F98C0B-5291-A638-E5BF-03E6481D8083}"/>
              </a:ext>
            </a:extLst>
          </p:cNvPr>
          <p:cNvSpPr/>
          <p:nvPr/>
        </p:nvSpPr>
        <p:spPr>
          <a:xfrm>
            <a:off x="3764478" y="2090057"/>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Oval 15">
            <a:extLst>
              <a:ext uri="{FF2B5EF4-FFF2-40B4-BE49-F238E27FC236}">
                <a16:creationId xmlns:a16="http://schemas.microsoft.com/office/drawing/2014/main" id="{35DF64B7-72AC-9EE6-A554-06C6D89E6021}"/>
              </a:ext>
            </a:extLst>
          </p:cNvPr>
          <p:cNvSpPr/>
          <p:nvPr/>
        </p:nvSpPr>
        <p:spPr>
          <a:xfrm>
            <a:off x="3764477" y="3248494"/>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Oval 16">
            <a:extLst>
              <a:ext uri="{FF2B5EF4-FFF2-40B4-BE49-F238E27FC236}">
                <a16:creationId xmlns:a16="http://schemas.microsoft.com/office/drawing/2014/main" id="{13F981E0-3AA9-16CD-869A-9C1DCF5CA593}"/>
              </a:ext>
            </a:extLst>
          </p:cNvPr>
          <p:cNvSpPr/>
          <p:nvPr/>
        </p:nvSpPr>
        <p:spPr>
          <a:xfrm>
            <a:off x="9345066" y="2184086"/>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Oval 17">
            <a:extLst>
              <a:ext uri="{FF2B5EF4-FFF2-40B4-BE49-F238E27FC236}">
                <a16:creationId xmlns:a16="http://schemas.microsoft.com/office/drawing/2014/main" id="{A2E2972D-8BFF-A2E0-9E99-E6CA209F8E65}"/>
              </a:ext>
            </a:extLst>
          </p:cNvPr>
          <p:cNvSpPr/>
          <p:nvPr/>
        </p:nvSpPr>
        <p:spPr>
          <a:xfrm>
            <a:off x="9345065" y="3289554"/>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Oval 18">
            <a:extLst>
              <a:ext uri="{FF2B5EF4-FFF2-40B4-BE49-F238E27FC236}">
                <a16:creationId xmlns:a16="http://schemas.microsoft.com/office/drawing/2014/main" id="{1B0380EB-D1C3-3A33-CE7B-98596D8BEE3D}"/>
              </a:ext>
            </a:extLst>
          </p:cNvPr>
          <p:cNvSpPr/>
          <p:nvPr/>
        </p:nvSpPr>
        <p:spPr>
          <a:xfrm flipV="1">
            <a:off x="9345065" y="5907239"/>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80FDECF7-519F-2C8E-5590-02DF4CD8B1AC}"/>
              </a:ext>
            </a:extLst>
          </p:cNvPr>
          <p:cNvSpPr/>
          <p:nvPr/>
        </p:nvSpPr>
        <p:spPr>
          <a:xfrm flipV="1">
            <a:off x="9345064" y="4436408"/>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F119AD4D-2C5B-E416-2C53-98618E5008EC}"/>
              </a:ext>
            </a:extLst>
          </p:cNvPr>
          <p:cNvSpPr/>
          <p:nvPr/>
        </p:nvSpPr>
        <p:spPr>
          <a:xfrm flipV="1">
            <a:off x="9345064" y="5394183"/>
            <a:ext cx="225631" cy="23750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1664FE03-9276-6130-6E84-E02BDC6BE550}"/>
              </a:ext>
            </a:extLst>
          </p:cNvPr>
          <p:cNvPicPr>
            <a:picLocks noChangeAspect="1"/>
          </p:cNvPicPr>
          <p:nvPr/>
        </p:nvPicPr>
        <p:blipFill>
          <a:blip r:embed="rId2"/>
          <a:stretch>
            <a:fillRect/>
          </a:stretch>
        </p:blipFill>
        <p:spPr>
          <a:xfrm>
            <a:off x="3807270" y="4485376"/>
            <a:ext cx="241300" cy="254000"/>
          </a:xfrm>
          <a:prstGeom prst="rect">
            <a:avLst/>
          </a:prstGeom>
        </p:spPr>
      </p:pic>
    </p:spTree>
    <p:extLst>
      <p:ext uri="{BB962C8B-B14F-4D97-AF65-F5344CB8AC3E}">
        <p14:creationId xmlns:p14="http://schemas.microsoft.com/office/powerpoint/2010/main" val="113495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593C5E78-95A7-C3A9-C440-7B2413DFDBBF}"/>
              </a:ext>
            </a:extLst>
          </p:cNvPr>
          <p:cNvPicPr>
            <a:picLocks noGrp="1" noChangeAspect="1"/>
          </p:cNvPicPr>
          <p:nvPr>
            <p:ph idx="1"/>
          </p:nvPr>
        </p:nvPicPr>
        <p:blipFill>
          <a:blip r:embed="rId2"/>
          <a:stretch>
            <a:fillRect/>
          </a:stretch>
        </p:blipFill>
        <p:spPr>
          <a:xfrm>
            <a:off x="363538" y="1670693"/>
            <a:ext cx="11442700" cy="4357989"/>
          </a:xfrm>
        </p:spPr>
      </p:pic>
      <p:sp>
        <p:nvSpPr>
          <p:cNvPr id="3" name="Title 2">
            <a:extLst>
              <a:ext uri="{FF2B5EF4-FFF2-40B4-BE49-F238E27FC236}">
                <a16:creationId xmlns:a16="http://schemas.microsoft.com/office/drawing/2014/main" id="{FE394437-D171-F6DC-34E8-405409BFC0C4}"/>
              </a:ext>
            </a:extLst>
          </p:cNvPr>
          <p:cNvSpPr>
            <a:spLocks noGrp="1"/>
          </p:cNvSpPr>
          <p:nvPr>
            <p:ph type="title"/>
          </p:nvPr>
        </p:nvSpPr>
        <p:spPr/>
        <p:txBody>
          <a:bodyPr/>
          <a:lstStyle/>
          <a:p>
            <a:r>
              <a:rPr lang="en-US" dirty="0"/>
              <a:t>Data Virtualization – Rule created	</a:t>
            </a:r>
          </a:p>
        </p:txBody>
      </p:sp>
    </p:spTree>
    <p:extLst>
      <p:ext uri="{BB962C8B-B14F-4D97-AF65-F5344CB8AC3E}">
        <p14:creationId xmlns:p14="http://schemas.microsoft.com/office/powerpoint/2010/main" val="418529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1A826-2B1B-CF89-1E6B-67D497FFD7F6}"/>
              </a:ext>
            </a:extLst>
          </p:cNvPr>
          <p:cNvSpPr>
            <a:spLocks noGrp="1"/>
          </p:cNvSpPr>
          <p:nvPr>
            <p:ph idx="1"/>
          </p:nvPr>
        </p:nvSpPr>
        <p:spPr>
          <a:xfrm>
            <a:off x="486823" y="1656320"/>
            <a:ext cx="11442921" cy="4574540"/>
          </a:xfrm>
        </p:spPr>
        <p:txBody>
          <a:bodyPr/>
          <a:lstStyle/>
          <a:p>
            <a:r>
              <a:rPr lang="en-SG" b="1" dirty="0"/>
              <a:t>Data &gt; Data virtualization</a:t>
            </a:r>
            <a:r>
              <a:rPr lang="en-SG" dirty="0"/>
              <a:t>.</a:t>
            </a:r>
          </a:p>
          <a:p>
            <a:r>
              <a:rPr lang="en-SG" b="1" dirty="0"/>
              <a:t>Administration &gt; Service settings</a:t>
            </a:r>
            <a:r>
              <a:rPr lang="en-SG" dirty="0"/>
              <a:t> </a:t>
            </a:r>
          </a:p>
          <a:p>
            <a:r>
              <a:rPr lang="en-US" dirty="0"/>
              <a:t>Select Governance tab</a:t>
            </a:r>
          </a:p>
          <a:p>
            <a:r>
              <a:rPr lang="en-SG" dirty="0"/>
              <a:t>Toggle the </a:t>
            </a:r>
            <a:r>
              <a:rPr lang="en-SG" b="1" dirty="0"/>
              <a:t>Enforce policies within </a:t>
            </a:r>
            <a:br>
              <a:rPr lang="en-SG" b="1" dirty="0"/>
            </a:br>
            <a:r>
              <a:rPr lang="en-SG" b="1" dirty="0"/>
              <a:t>Data Virtualization</a:t>
            </a:r>
            <a:r>
              <a:rPr lang="en-SG" dirty="0"/>
              <a:t> switch to </a:t>
            </a:r>
            <a:r>
              <a:rPr lang="en-SG" b="1" dirty="0"/>
              <a:t>On</a:t>
            </a:r>
            <a:r>
              <a:rPr lang="en-SG" dirty="0"/>
              <a:t>.</a:t>
            </a:r>
            <a:br>
              <a:rPr lang="en-SG" dirty="0"/>
            </a:br>
            <a:br>
              <a:rPr lang="en-SG" dirty="0"/>
            </a:br>
            <a:r>
              <a:rPr lang="en-SG" dirty="0"/>
              <a:t>Toggle the </a:t>
            </a:r>
            <a:r>
              <a:rPr lang="en-SG" b="1" dirty="0"/>
              <a:t>Enforce publishing </a:t>
            </a:r>
            <a:br>
              <a:rPr lang="en-SG" b="1" dirty="0"/>
            </a:br>
            <a:r>
              <a:rPr lang="en-SG" b="1" dirty="0"/>
              <a:t>to a governed </a:t>
            </a:r>
            <a:r>
              <a:rPr lang="en-SG" b="1" dirty="0" err="1"/>
              <a:t>catalog</a:t>
            </a:r>
            <a:r>
              <a:rPr lang="en-SG" dirty="0"/>
              <a:t> switch to </a:t>
            </a:r>
            <a:r>
              <a:rPr lang="en-SG" b="1" dirty="0"/>
              <a:t>On</a:t>
            </a:r>
            <a:r>
              <a:rPr lang="en-SG" dirty="0"/>
              <a:t>.</a:t>
            </a:r>
          </a:p>
        </p:txBody>
      </p:sp>
      <p:sp>
        <p:nvSpPr>
          <p:cNvPr id="3" name="Title 2">
            <a:extLst>
              <a:ext uri="{FF2B5EF4-FFF2-40B4-BE49-F238E27FC236}">
                <a16:creationId xmlns:a16="http://schemas.microsoft.com/office/drawing/2014/main" id="{17EB7A39-8E1A-1435-57E5-1A448292BAF2}"/>
              </a:ext>
            </a:extLst>
          </p:cNvPr>
          <p:cNvSpPr>
            <a:spLocks noGrp="1"/>
          </p:cNvSpPr>
          <p:nvPr>
            <p:ph type="title"/>
          </p:nvPr>
        </p:nvSpPr>
        <p:spPr/>
        <p:txBody>
          <a:bodyPr/>
          <a:lstStyle/>
          <a:p>
            <a:r>
              <a:rPr lang="en-US" dirty="0"/>
              <a:t>Data Virtualization -Governance </a:t>
            </a:r>
          </a:p>
        </p:txBody>
      </p:sp>
      <p:pic>
        <p:nvPicPr>
          <p:cNvPr id="3074" name="Picture 2">
            <a:extLst>
              <a:ext uri="{FF2B5EF4-FFF2-40B4-BE49-F238E27FC236}">
                <a16:creationId xmlns:a16="http://schemas.microsoft.com/office/drawing/2014/main" id="{D04F1E96-E65B-52EB-0012-8A1DFB110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044" y="1656320"/>
            <a:ext cx="750570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529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2A1FB-4BC5-BB34-75AE-45B20D48BEDA}"/>
              </a:ext>
            </a:extLst>
          </p:cNvPr>
          <p:cNvSpPr>
            <a:spLocks noGrp="1"/>
          </p:cNvSpPr>
          <p:nvPr>
            <p:ph type="title"/>
          </p:nvPr>
        </p:nvSpPr>
        <p:spPr/>
        <p:txBody>
          <a:bodyPr/>
          <a:lstStyle/>
          <a:p>
            <a:r>
              <a:rPr lang="en-US" dirty="0"/>
              <a:t>Storage details</a:t>
            </a:r>
          </a:p>
        </p:txBody>
      </p:sp>
      <p:pic>
        <p:nvPicPr>
          <p:cNvPr id="5" name="Picture 4" descr="A screenshot of a computer&#10;&#10;Description automatically generated with medium confidence">
            <a:extLst>
              <a:ext uri="{FF2B5EF4-FFF2-40B4-BE49-F238E27FC236}">
                <a16:creationId xmlns:a16="http://schemas.microsoft.com/office/drawing/2014/main" id="{DA2BD828-6EFB-98F9-2CD2-D39E3BC4C148}"/>
              </a:ext>
            </a:extLst>
          </p:cNvPr>
          <p:cNvPicPr>
            <a:picLocks noChangeAspect="1"/>
          </p:cNvPicPr>
          <p:nvPr/>
        </p:nvPicPr>
        <p:blipFill>
          <a:blip r:embed="rId2"/>
          <a:stretch>
            <a:fillRect/>
          </a:stretch>
        </p:blipFill>
        <p:spPr>
          <a:xfrm>
            <a:off x="363255" y="1416109"/>
            <a:ext cx="11976120" cy="5071188"/>
          </a:xfrm>
          <a:prstGeom prst="rect">
            <a:avLst/>
          </a:prstGeom>
        </p:spPr>
      </p:pic>
    </p:spTree>
    <p:extLst>
      <p:ext uri="{BB962C8B-B14F-4D97-AF65-F5344CB8AC3E}">
        <p14:creationId xmlns:p14="http://schemas.microsoft.com/office/powerpoint/2010/main" val="257864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16F79-349D-1763-C7A7-ABAADA8682ED}"/>
              </a:ext>
            </a:extLst>
          </p:cNvPr>
          <p:cNvSpPr>
            <a:spLocks noGrp="1"/>
          </p:cNvSpPr>
          <p:nvPr>
            <p:ph idx="1"/>
          </p:nvPr>
        </p:nvSpPr>
        <p:spPr/>
        <p:txBody>
          <a:bodyPr/>
          <a:lstStyle/>
          <a:p>
            <a:pPr>
              <a:buFont typeface="+mj-lt"/>
              <a:buAutoNum type="arabicPeriod"/>
            </a:pPr>
            <a:r>
              <a:rPr lang="en-SG" dirty="0"/>
              <a:t>Select </a:t>
            </a:r>
            <a:r>
              <a:rPr lang="en-SG" b="1" dirty="0"/>
              <a:t>Virtualization &gt; Data sources</a:t>
            </a:r>
            <a:r>
              <a:rPr lang="en-SG" dirty="0"/>
              <a:t> from the side menu.</a:t>
            </a:r>
            <a:br>
              <a:rPr lang="en-SG" dirty="0"/>
            </a:br>
            <a:br>
              <a:rPr lang="en-SG" dirty="0"/>
            </a:br>
            <a:r>
              <a:rPr lang="en-SG" dirty="0"/>
              <a:t>Click </a:t>
            </a:r>
            <a:r>
              <a:rPr lang="en-SG" b="1" dirty="0"/>
              <a:t>Add connection +</a:t>
            </a:r>
            <a:r>
              <a:rPr lang="en-SG" dirty="0"/>
              <a:t> in the upper-right corner and then select </a:t>
            </a:r>
            <a:r>
              <a:rPr lang="en-SG" b="1" dirty="0"/>
              <a:t>Existing platform connection</a:t>
            </a:r>
            <a:r>
              <a:rPr lang="en-SG" dirty="0"/>
              <a:t>.</a:t>
            </a:r>
          </a:p>
          <a:p>
            <a:pPr>
              <a:buFont typeface="+mj-lt"/>
              <a:buAutoNum type="arabicPeriod"/>
            </a:pPr>
            <a:r>
              <a:rPr lang="en-SG" dirty="0"/>
              <a:t>When prompted with the </a:t>
            </a:r>
            <a:r>
              <a:rPr lang="en-SG" b="1" dirty="0"/>
              <a:t>Confirm to continue</a:t>
            </a:r>
            <a:r>
              <a:rPr lang="en-SG" dirty="0"/>
              <a:t> pop-up message, click </a:t>
            </a:r>
            <a:r>
              <a:rPr lang="en-SG" b="1" dirty="0"/>
              <a:t>Confirm</a:t>
            </a:r>
            <a:r>
              <a:rPr lang="en-SG" dirty="0"/>
              <a:t>.</a:t>
            </a:r>
          </a:p>
          <a:p>
            <a:pPr>
              <a:buFont typeface="+mj-lt"/>
              <a:buAutoNum type="arabicPeriod"/>
            </a:pPr>
            <a:r>
              <a:rPr lang="en-SG" dirty="0"/>
              <a:t>Select the radio button for the </a:t>
            </a:r>
            <a:r>
              <a:rPr lang="en-SG" b="1" dirty="0"/>
              <a:t>Data Warehouse</a:t>
            </a:r>
            <a:r>
              <a:rPr lang="en-SG" dirty="0"/>
              <a:t> (IBM Db2 Warehouse) connection.</a:t>
            </a:r>
          </a:p>
          <a:p>
            <a:pPr>
              <a:buFont typeface="+mj-lt"/>
              <a:buAutoNum type="arabicPeriod"/>
            </a:pPr>
            <a:r>
              <a:rPr lang="en-SG" dirty="0"/>
              <a:t>Click </a:t>
            </a:r>
            <a:r>
              <a:rPr lang="en-SG" b="1" dirty="0"/>
              <a:t>Add</a:t>
            </a:r>
            <a:r>
              <a:rPr lang="en-SG" dirty="0"/>
              <a:t>.</a:t>
            </a:r>
            <a:br>
              <a:rPr lang="en-SG" dirty="0"/>
            </a:br>
            <a:br>
              <a:rPr lang="en-SG" dirty="0"/>
            </a:br>
            <a:r>
              <a:rPr lang="en-SG" dirty="0"/>
              <a:t>Data sources:</a:t>
            </a:r>
          </a:p>
          <a:p>
            <a:pPr marL="285750" indent="-285750">
              <a:buFont typeface="Arial" panose="020B0604020202020204" pitchFamily="34" charset="0"/>
              <a:buChar char="•"/>
            </a:pPr>
            <a:r>
              <a:rPr lang="en-SG" b="1" dirty="0"/>
              <a:t>Show PostgreSQL Data Source</a:t>
            </a:r>
          </a:p>
          <a:p>
            <a:pPr marL="285750" indent="-285750">
              <a:buFont typeface="Arial" panose="020B0604020202020204" pitchFamily="34" charset="0"/>
              <a:buChar char="•"/>
            </a:pPr>
            <a:r>
              <a:rPr lang="en-SG" b="1" dirty="0"/>
              <a:t>Show Amazon S3 Data Source</a:t>
            </a:r>
          </a:p>
          <a:p>
            <a:pPr marL="285750" indent="-285750">
              <a:buFont typeface="Arial" panose="020B0604020202020204" pitchFamily="34" charset="0"/>
              <a:buChar char="•"/>
            </a:pPr>
            <a:r>
              <a:rPr lang="en-SG" b="1" dirty="0"/>
              <a:t>Show constellation view</a:t>
            </a:r>
          </a:p>
          <a:p>
            <a:endParaRPr lang="en-SG" b="1" dirty="0"/>
          </a:p>
          <a:p>
            <a:r>
              <a:rPr lang="en-SG" dirty="0"/>
              <a:t>A remote connector enables the virtualization of data that is stored on a file system or a remote data source that is not directly accessible by Watson Query.</a:t>
            </a:r>
            <a:endParaRPr lang="en-US" dirty="0"/>
          </a:p>
        </p:txBody>
      </p:sp>
      <p:sp>
        <p:nvSpPr>
          <p:cNvPr id="3" name="Title 2">
            <a:extLst>
              <a:ext uri="{FF2B5EF4-FFF2-40B4-BE49-F238E27FC236}">
                <a16:creationId xmlns:a16="http://schemas.microsoft.com/office/drawing/2014/main" id="{79F5BEE8-0655-8CC9-BD9A-BCE0E95718A3}"/>
              </a:ext>
            </a:extLst>
          </p:cNvPr>
          <p:cNvSpPr>
            <a:spLocks noGrp="1"/>
          </p:cNvSpPr>
          <p:nvPr>
            <p:ph type="title"/>
          </p:nvPr>
        </p:nvSpPr>
        <p:spPr/>
        <p:txBody>
          <a:bodyPr/>
          <a:lstStyle/>
          <a:p>
            <a:r>
              <a:rPr lang="en-SG" b="1" dirty="0"/>
              <a:t>Define Data Sources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E51E4CDC-32C0-43FE-0FC0-1C6113C7A79F}"/>
              </a:ext>
            </a:extLst>
          </p:cNvPr>
          <p:cNvPicPr>
            <a:picLocks noChangeAspect="1"/>
          </p:cNvPicPr>
          <p:nvPr/>
        </p:nvPicPr>
        <p:blipFill>
          <a:blip r:embed="rId2"/>
          <a:stretch>
            <a:fillRect/>
          </a:stretch>
        </p:blipFill>
        <p:spPr>
          <a:xfrm>
            <a:off x="5333334" y="2861173"/>
            <a:ext cx="6055102" cy="3793558"/>
          </a:xfrm>
          <a:prstGeom prst="rect">
            <a:avLst/>
          </a:prstGeom>
        </p:spPr>
      </p:pic>
    </p:spTree>
    <p:extLst>
      <p:ext uri="{BB962C8B-B14F-4D97-AF65-F5344CB8AC3E}">
        <p14:creationId xmlns:p14="http://schemas.microsoft.com/office/powerpoint/2010/main" val="394287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17FFEE-A7AC-5263-7CC4-7C2BA0F814B6}"/>
              </a:ext>
            </a:extLst>
          </p:cNvPr>
          <p:cNvSpPr>
            <a:spLocks noGrp="1"/>
          </p:cNvSpPr>
          <p:nvPr>
            <p:ph idx="1"/>
          </p:nvPr>
        </p:nvSpPr>
        <p:spPr/>
        <p:txBody>
          <a:bodyPr/>
          <a:lstStyle/>
          <a:p>
            <a:r>
              <a:rPr lang="en-SG" dirty="0"/>
              <a:t>Rather than you manually searching through the database data source – looking for tables across the many schemas in a Db2 or Oracle database, for instance – it will automatically scan the database (based on the permissions of the user used for the connection) and present the data objects found to you. You can then choose to create virtual tables as needed, based on the objects listed.</a:t>
            </a:r>
          </a:p>
          <a:p>
            <a:pPr>
              <a:buFont typeface="+mj-lt"/>
              <a:buAutoNum type="arabicPeriod"/>
            </a:pPr>
            <a:r>
              <a:rPr lang="en-SG" dirty="0"/>
              <a:t>Select </a:t>
            </a:r>
            <a:r>
              <a:rPr lang="en-SG" b="1" dirty="0"/>
              <a:t>Virtualization &gt; Virtualize</a:t>
            </a:r>
            <a:r>
              <a:rPr lang="en-SG" dirty="0"/>
              <a:t> from the side menu. </a:t>
            </a:r>
            <a:r>
              <a:rPr lang="en-SG" b="1" dirty="0"/>
              <a:t>Click list</a:t>
            </a:r>
            <a:endParaRPr lang="en-SG" dirty="0"/>
          </a:p>
          <a:p>
            <a:r>
              <a:rPr lang="en-SG" dirty="0"/>
              <a:t>Hundreds of tables are listed. Where did all these tables come from? Watson Query discovered them from your database connections!</a:t>
            </a:r>
          </a:p>
          <a:p>
            <a:r>
              <a:rPr lang="en-SG" dirty="0"/>
              <a:t>In the </a:t>
            </a:r>
            <a:r>
              <a:rPr lang="en-SG" b="1" dirty="0"/>
              <a:t>Filter by</a:t>
            </a:r>
            <a:r>
              <a:rPr lang="en-SG" dirty="0"/>
              <a:t> bar, click on the </a:t>
            </a:r>
            <a:r>
              <a:rPr lang="en-SG" b="1" dirty="0"/>
              <a:t>Source type</a:t>
            </a:r>
            <a:r>
              <a:rPr lang="en-SG" dirty="0"/>
              <a:t>, </a:t>
            </a:r>
            <a:r>
              <a:rPr lang="en-SG" b="1" dirty="0"/>
              <a:t>Database</a:t>
            </a:r>
            <a:r>
              <a:rPr lang="en-SG" dirty="0"/>
              <a:t>, and </a:t>
            </a:r>
            <a:r>
              <a:rPr lang="en-SG" b="1" dirty="0"/>
              <a:t>Schema</a:t>
            </a:r>
            <a:r>
              <a:rPr lang="en-SG" dirty="0"/>
              <a:t> dropdown selection menus to get a feel for the type of filtering that can be done.</a:t>
            </a:r>
          </a:p>
          <a:p>
            <a:r>
              <a:rPr lang="en-SG" dirty="0"/>
              <a:t>In the </a:t>
            </a:r>
            <a:r>
              <a:rPr lang="en-SG" b="1" dirty="0"/>
              <a:t>Find tables by name, schema, column, or business term</a:t>
            </a:r>
            <a:r>
              <a:rPr lang="en-SG" dirty="0"/>
              <a:t> search field, enter </a:t>
            </a:r>
            <a:r>
              <a:rPr lang="en-SG" b="1" dirty="0"/>
              <a:t>CUSTOMER</a:t>
            </a:r>
            <a:r>
              <a:rPr lang="en-SG" dirty="0"/>
              <a:t>.</a:t>
            </a:r>
          </a:p>
          <a:p>
            <a:r>
              <a:rPr lang="en-SG" dirty="0"/>
              <a:t>Check the boxes for both the </a:t>
            </a:r>
            <a:r>
              <a:rPr lang="en-SG" b="1" dirty="0"/>
              <a:t>CUSTOMER</a:t>
            </a:r>
            <a:r>
              <a:rPr lang="en-SG" dirty="0"/>
              <a:t> and </a:t>
            </a:r>
            <a:r>
              <a:rPr lang="en-SG" b="1" dirty="0"/>
              <a:t>CUSTOMER_LOYALTY</a:t>
            </a:r>
            <a:r>
              <a:rPr lang="en-SG" dirty="0"/>
              <a:t> tables.</a:t>
            </a:r>
          </a:p>
          <a:p>
            <a:r>
              <a:rPr lang="en-SG" b="1" dirty="0"/>
              <a:t>Note:</a:t>
            </a:r>
            <a:r>
              <a:rPr lang="en-SG" dirty="0"/>
              <a:t> The auto-discovery operation may take a minute or two to complete and so you might not see both of these tables listed initially. You may also see pop-up messages saying things like </a:t>
            </a:r>
            <a:r>
              <a:rPr lang="en-SG" i="1" dirty="0"/>
              <a:t>"Tables were added or updated. Click Reload to load the tables."</a:t>
            </a:r>
            <a:r>
              <a:rPr lang="en-SG" dirty="0"/>
              <a:t> and </a:t>
            </a:r>
            <a:r>
              <a:rPr lang="en-SG" i="1" dirty="0"/>
              <a:t>"All listed tables are loaded: Click Refresh to update the list."</a:t>
            </a:r>
            <a:r>
              <a:rPr lang="en-SG" dirty="0"/>
              <a:t> Click to reload and refresh as needed and both of these tables should eventually show up.</a:t>
            </a:r>
          </a:p>
          <a:p>
            <a:r>
              <a:rPr lang="en-SG" dirty="0"/>
              <a:t>Click </a:t>
            </a:r>
            <a:r>
              <a:rPr lang="en-SG" b="1" dirty="0"/>
              <a:t>Add to cart</a:t>
            </a:r>
            <a:r>
              <a:rPr lang="en-SG" dirty="0"/>
              <a:t>.</a:t>
            </a:r>
          </a:p>
          <a:p>
            <a:r>
              <a:rPr lang="en-SG" dirty="0"/>
              <a:t>Click </a:t>
            </a:r>
            <a:r>
              <a:rPr lang="en-SG" b="1" dirty="0"/>
              <a:t>View cart (2)</a:t>
            </a:r>
            <a:r>
              <a:rPr lang="en-SG" dirty="0"/>
              <a:t> (the “2” represents the two tables that you added to the cart) to advance to the </a:t>
            </a:r>
            <a:r>
              <a:rPr lang="en-SG" b="1" dirty="0"/>
              <a:t>Review cart and virtualize tables</a:t>
            </a:r>
            <a:r>
              <a:rPr lang="en-SG" dirty="0"/>
              <a:t> page.</a:t>
            </a:r>
          </a:p>
          <a:p>
            <a:r>
              <a:rPr lang="en-SG" dirty="0"/>
              <a:t>Watson Query gives clients the flexibility to customize virtual tables based on their needs. For example, on this </a:t>
            </a:r>
            <a:r>
              <a:rPr lang="en-SG" b="1" dirty="0"/>
              <a:t>Review cart and virtualize tables</a:t>
            </a:r>
            <a:r>
              <a:rPr lang="en-SG" dirty="0"/>
              <a:t> page, you can choose to rename the schema and/or table names, as well as remove columns or change the name and type of columns within the tables. For this lab, leave the schema and table names as they are. The source of the schema name (which is unique to you) will be explained later in the lab.</a:t>
            </a:r>
          </a:p>
        </p:txBody>
      </p:sp>
      <p:sp>
        <p:nvSpPr>
          <p:cNvPr id="3" name="Title 2">
            <a:extLst>
              <a:ext uri="{FF2B5EF4-FFF2-40B4-BE49-F238E27FC236}">
                <a16:creationId xmlns:a16="http://schemas.microsoft.com/office/drawing/2014/main" id="{409D27D6-CD51-17F7-0E75-BD31870833DA}"/>
              </a:ext>
            </a:extLst>
          </p:cNvPr>
          <p:cNvSpPr>
            <a:spLocks noGrp="1"/>
          </p:cNvSpPr>
          <p:nvPr>
            <p:ph type="title"/>
          </p:nvPr>
        </p:nvSpPr>
        <p:spPr/>
        <p:txBody>
          <a:bodyPr/>
          <a:lstStyle/>
          <a:p>
            <a:r>
              <a:rPr lang="en-US" b="1" dirty="0"/>
              <a:t>Virtualize data</a:t>
            </a:r>
          </a:p>
        </p:txBody>
      </p:sp>
    </p:spTree>
    <p:extLst>
      <p:ext uri="{BB962C8B-B14F-4D97-AF65-F5344CB8AC3E}">
        <p14:creationId xmlns:p14="http://schemas.microsoft.com/office/powerpoint/2010/main" val="3599759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03F1B9-DBD3-C948-2831-399A9F5556CE}"/>
              </a:ext>
            </a:extLst>
          </p:cNvPr>
          <p:cNvSpPr>
            <a:spLocks noGrp="1"/>
          </p:cNvSpPr>
          <p:nvPr>
            <p:ph idx="1"/>
          </p:nvPr>
        </p:nvSpPr>
        <p:spPr/>
        <p:txBody>
          <a:bodyPr/>
          <a:lstStyle/>
          <a:p>
            <a:pPr marL="233363" indent="-233363">
              <a:buFont typeface="Arial" panose="020B0604020202020204" pitchFamily="34" charset="0"/>
              <a:buChar char="•"/>
            </a:pPr>
            <a:r>
              <a:rPr lang="en-SG" sz="1200" b="1" dirty="0"/>
              <a:t>CUSTOMER:</a:t>
            </a:r>
            <a:r>
              <a:rPr lang="en-SG" sz="1200" dirty="0"/>
              <a:t> Main customer details, including name, address, and credit card information. This table is hosted in a Db2 Warehouse relational database.</a:t>
            </a:r>
          </a:p>
          <a:p>
            <a:pPr marL="233363" indent="-233363">
              <a:buFont typeface="Arial" panose="020B0604020202020204" pitchFamily="34" charset="0"/>
              <a:buChar char="•"/>
            </a:pPr>
            <a:r>
              <a:rPr lang="en-SG" sz="1200" b="1" dirty="0"/>
              <a:t>CUSTOMER_LOYALTY:</a:t>
            </a:r>
            <a:r>
              <a:rPr lang="en-SG" sz="1200" dirty="0"/>
              <a:t> Customer loyalty and sales information from 2016 onward. This table is hosted in a PostgreSQL relational database.</a:t>
            </a:r>
          </a:p>
          <a:p>
            <a:pPr marL="233363" indent="-233363">
              <a:buFont typeface="Arial" panose="020B0604020202020204" pitchFamily="34" charset="0"/>
              <a:buChar char="•"/>
            </a:pPr>
            <a:r>
              <a:rPr lang="en-SG" sz="1200" b="1" dirty="0"/>
              <a:t>CUSTOMER_LOYALTY_HISTORY:</a:t>
            </a:r>
            <a:r>
              <a:rPr lang="en-SG" sz="1200" dirty="0"/>
              <a:t> Archived customer loyalty information from 2010-2015. This data is stored in a CSV file on Amazon S3 object storage.</a:t>
            </a:r>
          </a:p>
          <a:p>
            <a:pPr marL="233363" indent="-233363">
              <a:buFont typeface="Arial" panose="020B0604020202020204" pitchFamily="34" charset="0"/>
              <a:buChar char="•"/>
            </a:pPr>
            <a:endParaRPr lang="en-SG" sz="1200" dirty="0"/>
          </a:p>
          <a:p>
            <a:pPr marL="233363" indent="-233363">
              <a:buFont typeface="Arial" panose="020B0604020202020204" pitchFamily="34" charset="0"/>
              <a:buChar char="•"/>
            </a:pPr>
            <a:r>
              <a:rPr lang="en-SG" sz="1200" dirty="0"/>
              <a:t>Select </a:t>
            </a:r>
            <a:r>
              <a:rPr lang="en-SG" sz="1200" b="1" dirty="0"/>
              <a:t>Virtualization &gt; Virtualize</a:t>
            </a:r>
            <a:r>
              <a:rPr lang="en-SG" sz="1200" dirty="0"/>
              <a:t> from the side menu.</a:t>
            </a:r>
          </a:p>
          <a:p>
            <a:pPr marL="274638" indent="-41275"/>
            <a:r>
              <a:rPr lang="en-SG" sz="1200" dirty="0"/>
              <a:t>In the </a:t>
            </a:r>
            <a:r>
              <a:rPr lang="en-SG" sz="1200" b="1" dirty="0"/>
              <a:t>Find tables by name, schema, column, or business term</a:t>
            </a:r>
            <a:r>
              <a:rPr lang="en-SG" sz="1200" dirty="0"/>
              <a:t> search field, enter </a:t>
            </a:r>
            <a:r>
              <a:rPr lang="en-SG" sz="1200" b="1" dirty="0"/>
              <a:t>CUSTOMER</a:t>
            </a:r>
            <a:r>
              <a:rPr lang="en-SG" sz="1200" dirty="0"/>
              <a:t>.</a:t>
            </a:r>
          </a:p>
          <a:p>
            <a:pPr marL="274638" indent="-41275"/>
            <a:r>
              <a:rPr lang="en-SG" sz="1200" dirty="0"/>
              <a:t>Check the boxes for both the </a:t>
            </a:r>
            <a:r>
              <a:rPr lang="en-SG" sz="1200" b="1" dirty="0"/>
              <a:t>CUSTOMER</a:t>
            </a:r>
            <a:r>
              <a:rPr lang="en-SG" sz="1200" dirty="0"/>
              <a:t> and </a:t>
            </a:r>
            <a:r>
              <a:rPr lang="en-SG" sz="1200" b="1" dirty="0"/>
              <a:t>CUSTOMER_LOYALTY</a:t>
            </a:r>
            <a:r>
              <a:rPr lang="en-SG" sz="1200" dirty="0"/>
              <a:t> tables.</a:t>
            </a:r>
          </a:p>
          <a:p>
            <a:pPr marL="274638" indent="-41275"/>
            <a:endParaRPr lang="en-SG" sz="1200" dirty="0"/>
          </a:p>
          <a:p>
            <a:pPr marL="171450" indent="-171450">
              <a:buFont typeface="Arial" panose="020B0604020202020204" pitchFamily="34" charset="0"/>
              <a:buChar char="•"/>
            </a:pPr>
            <a:r>
              <a:rPr lang="en-SG" sz="1200" dirty="0"/>
              <a:t> Click </a:t>
            </a:r>
            <a:r>
              <a:rPr lang="en-SG" sz="1200" b="1" dirty="0"/>
              <a:t>Add to cart</a:t>
            </a:r>
            <a:r>
              <a:rPr lang="en-SG" sz="1200" dirty="0"/>
              <a:t>.</a:t>
            </a:r>
          </a:p>
          <a:p>
            <a:pPr marL="171450" indent="-171450">
              <a:buFont typeface="Arial" panose="020B0604020202020204" pitchFamily="34" charset="0"/>
              <a:buChar char="•"/>
            </a:pPr>
            <a:r>
              <a:rPr lang="en-SG" sz="1200" dirty="0"/>
              <a:t>Click </a:t>
            </a:r>
            <a:r>
              <a:rPr lang="en-SG" sz="1200" b="1" dirty="0"/>
              <a:t>View cart (2)</a:t>
            </a:r>
            <a:r>
              <a:rPr lang="en-SG" sz="1200" dirty="0"/>
              <a:t> (the “2” represents the two tables that you added to the cart) to advance to the </a:t>
            </a:r>
            <a:r>
              <a:rPr lang="en-SG" sz="1200" b="1" dirty="0"/>
              <a:t>Review cart and virtualize tables</a:t>
            </a:r>
            <a:r>
              <a:rPr lang="en-SG" sz="1200" dirty="0"/>
              <a:t> page.</a:t>
            </a:r>
          </a:p>
          <a:p>
            <a:pPr marL="171450" indent="-171450">
              <a:buFont typeface="Arial" panose="020B0604020202020204" pitchFamily="34" charset="0"/>
              <a:buChar char="•"/>
            </a:pPr>
            <a:r>
              <a:rPr lang="en-SG" sz="1200" dirty="0"/>
              <a:t>Within the </a:t>
            </a:r>
            <a:r>
              <a:rPr lang="en-SG" sz="1200" b="1" dirty="0"/>
              <a:t>Objects to be virtualized</a:t>
            </a:r>
            <a:r>
              <a:rPr lang="en-SG" sz="1200" dirty="0"/>
              <a:t> section, click the </a:t>
            </a:r>
            <a:r>
              <a:rPr lang="en-SG" sz="1200" b="1" dirty="0"/>
              <a:t>vertical ellipsis</a:t>
            </a:r>
            <a:r>
              <a:rPr lang="en-SG" sz="1200" dirty="0"/>
              <a:t> at the right side of the row for the </a:t>
            </a:r>
            <a:r>
              <a:rPr lang="en-SG" sz="1200" b="1" dirty="0"/>
              <a:t>CUSTOMER</a:t>
            </a:r>
            <a:r>
              <a:rPr lang="en-SG" sz="1200" dirty="0"/>
              <a:t> table and select </a:t>
            </a:r>
            <a:r>
              <a:rPr lang="en-SG" sz="1200" b="1" dirty="0"/>
              <a:t>Edit columns</a:t>
            </a:r>
            <a:r>
              <a:rPr lang="en-SG" sz="1200" dirty="0"/>
              <a:t>.</a:t>
            </a:r>
          </a:p>
          <a:p>
            <a:pPr marL="171450" indent="-171450">
              <a:buFont typeface="Arial" panose="020B0604020202020204" pitchFamily="34" charset="0"/>
              <a:buChar char="•"/>
            </a:pPr>
            <a:r>
              <a:rPr lang="en-SG" sz="1200" dirty="0"/>
              <a:t>Uncheck the rows associated with the </a:t>
            </a:r>
            <a:r>
              <a:rPr lang="en-SG" sz="1200" b="1" dirty="0"/>
              <a:t>GENDER</a:t>
            </a:r>
            <a:r>
              <a:rPr lang="en-SG" sz="1200" dirty="0"/>
              <a:t> and </a:t>
            </a:r>
            <a:r>
              <a:rPr lang="en-SG" sz="1200" b="1" dirty="0"/>
              <a:t>EDUCATION</a:t>
            </a:r>
            <a:r>
              <a:rPr lang="en-SG" sz="1200" dirty="0"/>
              <a:t> columns (these columns were chosen arbitrarily, simply as an example of how to do this).</a:t>
            </a:r>
          </a:p>
          <a:p>
            <a:pPr marL="171450" indent="-171450">
              <a:buFont typeface="Arial" panose="020B0604020202020204" pitchFamily="34" charset="0"/>
              <a:buChar char="•"/>
            </a:pPr>
            <a:r>
              <a:rPr lang="en-SG" sz="1200" dirty="0"/>
              <a:t>Click the </a:t>
            </a:r>
            <a:r>
              <a:rPr lang="en-SG" sz="1200" b="1" dirty="0"/>
              <a:t>Apply</a:t>
            </a:r>
            <a:r>
              <a:rPr lang="en-SG" sz="1200" dirty="0"/>
              <a:t> button in the upper-right corner.</a:t>
            </a:r>
          </a:p>
          <a:p>
            <a:pPr marL="171450" indent="-171450">
              <a:buFont typeface="Arial" panose="020B0604020202020204" pitchFamily="34" charset="0"/>
              <a:buChar char="•"/>
            </a:pPr>
            <a:r>
              <a:rPr lang="en-SG" sz="1200" dirty="0"/>
              <a:t>Unselect the </a:t>
            </a:r>
            <a:r>
              <a:rPr lang="en-SG" sz="1200" b="1" dirty="0"/>
              <a:t>Assign to project</a:t>
            </a:r>
            <a:r>
              <a:rPr lang="en-SG" sz="1200" dirty="0"/>
              <a:t> check box. By doing this, the table won't be added to any project, but it will be available in the </a:t>
            </a:r>
            <a:r>
              <a:rPr lang="en-SG" sz="1200" b="1" dirty="0"/>
              <a:t>Virtualized data</a:t>
            </a:r>
            <a:r>
              <a:rPr lang="en-SG" sz="1200" dirty="0"/>
              <a:t> section of the console (which you will see later).</a:t>
            </a:r>
          </a:p>
          <a:p>
            <a:pPr marL="171450" indent="-171450">
              <a:buFont typeface="Arial" panose="020B0604020202020204" pitchFamily="34" charset="0"/>
              <a:buChar char="•"/>
            </a:pPr>
            <a:r>
              <a:rPr lang="en-SG" sz="1200" dirty="0"/>
              <a:t>Click the </a:t>
            </a:r>
            <a:r>
              <a:rPr lang="en-SG" sz="1200" b="1" dirty="0"/>
              <a:t>Virtualize</a:t>
            </a:r>
            <a:r>
              <a:rPr lang="en-SG" sz="1200" dirty="0"/>
              <a:t> button in the upper-right corner.</a:t>
            </a:r>
          </a:p>
          <a:p>
            <a:pPr marL="171450" indent="-171450">
              <a:buFont typeface="Arial" panose="020B0604020202020204" pitchFamily="34" charset="0"/>
              <a:buChar char="•"/>
            </a:pPr>
            <a:r>
              <a:rPr lang="en-SG" sz="1200" dirty="0"/>
              <a:t>The virtualization process has started for the </a:t>
            </a:r>
            <a:r>
              <a:rPr lang="en-SG" sz="1200" b="1" dirty="0"/>
              <a:t>CUSTOMER</a:t>
            </a:r>
            <a:r>
              <a:rPr lang="en-SG" sz="1200" dirty="0"/>
              <a:t> and </a:t>
            </a:r>
            <a:r>
              <a:rPr lang="en-SG" sz="1200" b="1" dirty="0"/>
              <a:t>CUSTOMER_LOYALTY</a:t>
            </a:r>
            <a:r>
              <a:rPr lang="en-SG" sz="1200" dirty="0"/>
              <a:t> tables. Click </a:t>
            </a:r>
            <a:r>
              <a:rPr lang="en-SG" sz="1200" b="1" dirty="0"/>
              <a:t>Virtualize more data</a:t>
            </a:r>
            <a:r>
              <a:rPr lang="en-SG" sz="1200" dirty="0"/>
              <a:t>.</a:t>
            </a:r>
          </a:p>
          <a:p>
            <a:endParaRPr lang="en-SG" sz="1200" dirty="0"/>
          </a:p>
          <a:p>
            <a:pPr marL="233363" indent="-233363">
              <a:buFont typeface="Arial" panose="020B0604020202020204" pitchFamily="34" charset="0"/>
              <a:buChar char="•"/>
            </a:pPr>
            <a:endParaRPr lang="en-SG" sz="1200" dirty="0"/>
          </a:p>
          <a:p>
            <a:endParaRPr lang="en-US" dirty="0"/>
          </a:p>
        </p:txBody>
      </p:sp>
      <p:sp>
        <p:nvSpPr>
          <p:cNvPr id="3" name="Title 2">
            <a:extLst>
              <a:ext uri="{FF2B5EF4-FFF2-40B4-BE49-F238E27FC236}">
                <a16:creationId xmlns:a16="http://schemas.microsoft.com/office/drawing/2014/main" id="{FB94C315-5141-EE22-374F-9F4EB5C8EDEF}"/>
              </a:ext>
            </a:extLst>
          </p:cNvPr>
          <p:cNvSpPr>
            <a:spLocks noGrp="1"/>
          </p:cNvSpPr>
          <p:nvPr>
            <p:ph type="title"/>
          </p:nvPr>
        </p:nvSpPr>
        <p:spPr/>
        <p:txBody>
          <a:bodyPr/>
          <a:lstStyle/>
          <a:p>
            <a:r>
              <a:rPr lang="en-US" b="1" dirty="0"/>
              <a:t>Virtualize data</a:t>
            </a:r>
          </a:p>
        </p:txBody>
      </p:sp>
      <p:pic>
        <p:nvPicPr>
          <p:cNvPr id="5" name="Picture 4" descr="A screenshot of a computer&#10;&#10;Description automatically generated with medium confidence">
            <a:extLst>
              <a:ext uri="{FF2B5EF4-FFF2-40B4-BE49-F238E27FC236}">
                <a16:creationId xmlns:a16="http://schemas.microsoft.com/office/drawing/2014/main" id="{4B30461D-BF6D-7502-2B82-D3528A12E503}"/>
              </a:ext>
            </a:extLst>
          </p:cNvPr>
          <p:cNvPicPr>
            <a:picLocks noChangeAspect="1"/>
          </p:cNvPicPr>
          <p:nvPr/>
        </p:nvPicPr>
        <p:blipFill>
          <a:blip r:embed="rId2"/>
          <a:stretch>
            <a:fillRect/>
          </a:stretch>
        </p:blipFill>
        <p:spPr>
          <a:xfrm>
            <a:off x="7273636" y="2313367"/>
            <a:ext cx="3532909" cy="1698561"/>
          </a:xfrm>
          <a:prstGeom prst="rect">
            <a:avLst/>
          </a:prstGeom>
        </p:spPr>
      </p:pic>
    </p:spTree>
    <p:extLst>
      <p:ext uri="{BB962C8B-B14F-4D97-AF65-F5344CB8AC3E}">
        <p14:creationId xmlns:p14="http://schemas.microsoft.com/office/powerpoint/2010/main" val="3879387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8BF9B-1954-58F8-7B4D-3E8E5C13D23D}"/>
              </a:ext>
            </a:extLst>
          </p:cNvPr>
          <p:cNvSpPr>
            <a:spLocks noGrp="1"/>
          </p:cNvSpPr>
          <p:nvPr>
            <p:ph idx="1"/>
          </p:nvPr>
        </p:nvSpPr>
        <p:spPr/>
        <p:txBody>
          <a:bodyPr/>
          <a:lstStyle/>
          <a:p>
            <a:r>
              <a:rPr lang="en-SG" dirty="0"/>
              <a:t>For files located in object storage, you start by selecting the endpoint URL and then work your way through the bucket and any folders as needed to locate the file(s) you want to virtualize as a table in Watson Query.</a:t>
            </a:r>
          </a:p>
          <a:p>
            <a:r>
              <a:rPr lang="en-SG" dirty="0"/>
              <a:t>Select the </a:t>
            </a:r>
            <a:r>
              <a:rPr lang="en-SG" b="1" dirty="0"/>
              <a:t>Files</a:t>
            </a:r>
            <a:r>
              <a:rPr lang="en-SG" dirty="0"/>
              <a:t> tab.</a:t>
            </a:r>
          </a:p>
          <a:p>
            <a:r>
              <a:rPr lang="en-SG" dirty="0"/>
              <a:t>Click the </a:t>
            </a:r>
            <a:r>
              <a:rPr lang="en-SG" b="1" dirty="0">
                <a:hlinkClick r:id="rId2"/>
              </a:rPr>
              <a:t>https://s3.us-east-2.amazonaws.com</a:t>
            </a:r>
            <a:r>
              <a:rPr lang="en-SG" dirty="0"/>
              <a:t> endpoint URL link</a:t>
            </a:r>
          </a:p>
          <a:p>
            <a:r>
              <a:rPr lang="en-SG" dirty="0"/>
              <a:t>Select the </a:t>
            </a:r>
            <a:r>
              <a:rPr lang="en-SG" b="1" dirty="0"/>
              <a:t>cpd-outcomes-s3</a:t>
            </a:r>
            <a:r>
              <a:rPr lang="en-SG" dirty="0"/>
              <a:t> bucket on the left</a:t>
            </a:r>
          </a:p>
          <a:p>
            <a:r>
              <a:rPr lang="en-SG" dirty="0"/>
              <a:t>Select the </a:t>
            </a:r>
            <a:r>
              <a:rPr lang="en-SG" b="1" dirty="0"/>
              <a:t>Customer</a:t>
            </a:r>
            <a:r>
              <a:rPr lang="en-SG" dirty="0"/>
              <a:t> folder.</a:t>
            </a:r>
          </a:p>
          <a:p>
            <a:r>
              <a:rPr lang="en-SG" dirty="0"/>
              <a:t>Select </a:t>
            </a:r>
            <a:r>
              <a:rPr lang="en-SG" b="1" dirty="0" err="1"/>
              <a:t>CUSTOMER_LOYALTY_HISTORY.csv</a:t>
            </a:r>
            <a:r>
              <a:rPr lang="en-SG" dirty="0"/>
              <a:t>.</a:t>
            </a:r>
          </a:p>
          <a:p>
            <a:r>
              <a:rPr lang="en-SG" dirty="0"/>
              <a:t>Click </a:t>
            </a:r>
            <a:r>
              <a:rPr lang="en-SG" b="1" dirty="0"/>
              <a:t>Add to cart</a:t>
            </a:r>
            <a:r>
              <a:rPr lang="en-SG" dirty="0"/>
              <a:t>.</a:t>
            </a:r>
          </a:p>
          <a:p>
            <a:r>
              <a:rPr lang="en-SG" dirty="0"/>
              <a:t>Click </a:t>
            </a:r>
            <a:r>
              <a:rPr lang="en-SG" b="1" dirty="0"/>
              <a:t>View cart (1)</a:t>
            </a:r>
            <a:r>
              <a:rPr lang="en-SG" dirty="0"/>
              <a:t>.</a:t>
            </a:r>
          </a:p>
          <a:p>
            <a:r>
              <a:rPr lang="en-SG" dirty="0"/>
              <a:t>Unselect the </a:t>
            </a:r>
            <a:r>
              <a:rPr lang="en-SG" b="1" dirty="0"/>
              <a:t>Assign to project</a:t>
            </a:r>
            <a:r>
              <a:rPr lang="en-SG" dirty="0"/>
              <a:t> check box. By doing this, the table won't be added to any project, but it will be available in the </a:t>
            </a:r>
            <a:r>
              <a:rPr lang="en-SG" b="1" dirty="0"/>
              <a:t>Virtualized data</a:t>
            </a:r>
            <a:r>
              <a:rPr lang="en-SG" dirty="0"/>
              <a:t> section of the console (which you will see later).</a:t>
            </a:r>
          </a:p>
          <a:p>
            <a:r>
              <a:rPr lang="en-SG" dirty="0"/>
              <a:t>Change the table name from </a:t>
            </a:r>
            <a:r>
              <a:rPr lang="en-SG" b="1" dirty="0" err="1"/>
              <a:t>CUSTOMER_LOYALTY_HISTORY_csv</a:t>
            </a:r>
            <a:r>
              <a:rPr lang="en-SG" dirty="0"/>
              <a:t> to </a:t>
            </a:r>
            <a:r>
              <a:rPr lang="en-SG" b="1" dirty="0"/>
              <a:t>CUSTOMER_LOYALTY_HISTORY</a:t>
            </a:r>
            <a:r>
              <a:rPr lang="en-SG" dirty="0"/>
              <a:t>.</a:t>
            </a:r>
          </a:p>
          <a:p>
            <a:r>
              <a:rPr lang="en-SG" dirty="0"/>
              <a:t>Click the </a:t>
            </a:r>
            <a:r>
              <a:rPr lang="en-SG" b="1" dirty="0"/>
              <a:t>vertical ellipsis</a:t>
            </a:r>
            <a:r>
              <a:rPr lang="en-SG" dirty="0"/>
              <a:t> at the right side of the row for the </a:t>
            </a:r>
            <a:r>
              <a:rPr lang="en-SG" b="1" dirty="0"/>
              <a:t>CUSTOMER_LOYALTY_HISTORY</a:t>
            </a:r>
            <a:r>
              <a:rPr lang="en-SG" dirty="0"/>
              <a:t> table and select </a:t>
            </a:r>
            <a:r>
              <a:rPr lang="en-SG" b="1" dirty="0"/>
              <a:t>Edit columns</a:t>
            </a:r>
            <a:r>
              <a:rPr lang="en-SG" dirty="0"/>
              <a:t>.</a:t>
            </a:r>
            <a:endParaRPr lang="en-US" dirty="0"/>
          </a:p>
        </p:txBody>
      </p:sp>
      <p:sp>
        <p:nvSpPr>
          <p:cNvPr id="3" name="Title 2">
            <a:extLst>
              <a:ext uri="{FF2B5EF4-FFF2-40B4-BE49-F238E27FC236}">
                <a16:creationId xmlns:a16="http://schemas.microsoft.com/office/drawing/2014/main" id="{EFEE8699-CF8C-8974-3F10-A37991A9B1D6}"/>
              </a:ext>
            </a:extLst>
          </p:cNvPr>
          <p:cNvSpPr>
            <a:spLocks noGrp="1"/>
          </p:cNvSpPr>
          <p:nvPr>
            <p:ph type="title"/>
          </p:nvPr>
        </p:nvSpPr>
        <p:spPr/>
        <p:txBody>
          <a:bodyPr/>
          <a:lstStyle/>
          <a:p>
            <a:r>
              <a:rPr lang="en-SG" b="1" dirty="0"/>
              <a:t>Virtualizing Data from Object Storage Files</a:t>
            </a:r>
            <a:br>
              <a:rPr lang="en-SG" b="1" dirty="0"/>
            </a:br>
            <a:endParaRPr lang="en-US" dirty="0"/>
          </a:p>
        </p:txBody>
      </p:sp>
    </p:spTree>
    <p:extLst>
      <p:ext uri="{BB962C8B-B14F-4D97-AF65-F5344CB8AC3E}">
        <p14:creationId xmlns:p14="http://schemas.microsoft.com/office/powerpoint/2010/main" val="3353313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D007E7-B06B-BCA5-5121-182942E03AA2}"/>
              </a:ext>
            </a:extLst>
          </p:cNvPr>
          <p:cNvSpPr>
            <a:spLocks noGrp="1"/>
          </p:cNvSpPr>
          <p:nvPr>
            <p:ph idx="1"/>
          </p:nvPr>
        </p:nvSpPr>
        <p:spPr>
          <a:xfrm>
            <a:off x="486823" y="6344165"/>
            <a:ext cx="11442921" cy="4574540"/>
          </a:xfrm>
        </p:spPr>
        <p:txBody>
          <a:bodyPr/>
          <a:lstStyle/>
          <a:p>
            <a:endParaRPr lang="en-US" dirty="0"/>
          </a:p>
        </p:txBody>
      </p:sp>
      <p:sp>
        <p:nvSpPr>
          <p:cNvPr id="3" name="Title 2">
            <a:extLst>
              <a:ext uri="{FF2B5EF4-FFF2-40B4-BE49-F238E27FC236}">
                <a16:creationId xmlns:a16="http://schemas.microsoft.com/office/drawing/2014/main" id="{AFF0F790-201F-C6C6-D4C8-EE0F1D88228D}"/>
              </a:ext>
            </a:extLst>
          </p:cNvPr>
          <p:cNvSpPr>
            <a:spLocks noGrp="1"/>
          </p:cNvSpPr>
          <p:nvPr>
            <p:ph type="title"/>
          </p:nvPr>
        </p:nvSpPr>
        <p:spPr/>
        <p:txBody>
          <a:bodyPr/>
          <a:lstStyle/>
          <a:p>
            <a:r>
              <a:rPr lang="en-SG" b="1" dirty="0"/>
              <a:t>Virtualizing Data from Object Storage Files</a:t>
            </a:r>
            <a:endParaRPr lang="en-US" dirty="0"/>
          </a:p>
        </p:txBody>
      </p:sp>
      <p:sp>
        <p:nvSpPr>
          <p:cNvPr id="4" name="Rectangle 1">
            <a:extLst>
              <a:ext uri="{FF2B5EF4-FFF2-40B4-BE49-F238E27FC236}">
                <a16:creationId xmlns:a16="http://schemas.microsoft.com/office/drawing/2014/main" id="{7793CC82-71EA-4E8E-345B-DAA72CFA10D9}"/>
              </a:ext>
            </a:extLst>
          </p:cNvPr>
          <p:cNvSpPr>
            <a:spLocks noChangeArrowheads="1"/>
          </p:cNvSpPr>
          <p:nvPr/>
        </p:nvSpPr>
        <p:spPr bwMode="auto">
          <a:xfrm>
            <a:off x="101533" y="1176186"/>
            <a:ext cx="10412081"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400" b="0" i="0" u="none" strike="noStrike" cap="none" normalizeH="0" baseline="0" dirty="0">
                <a:ln>
                  <a:noFill/>
                </a:ln>
                <a:solidFill>
                  <a:schemeClr val="tx1"/>
                </a:solidFill>
                <a:effectLst/>
                <a:latin typeface="Arial" panose="020B0604020202020204" pitchFamily="34" charset="0"/>
              </a:rPr>
              <a:t>Click the </a:t>
            </a:r>
            <a:r>
              <a:rPr kumimoji="0" lang="en-US" altLang="en-US" sz="1400" b="1" i="0" u="none" strike="noStrike" cap="none" normalizeH="0" baseline="0" dirty="0">
                <a:ln>
                  <a:noFill/>
                </a:ln>
                <a:solidFill>
                  <a:schemeClr val="tx1"/>
                </a:solidFill>
                <a:effectLst/>
                <a:latin typeface="Arial" panose="020B0604020202020204" pitchFamily="34" charset="0"/>
              </a:rPr>
              <a:t>vertical ellipsis</a:t>
            </a:r>
            <a:r>
              <a:rPr kumimoji="0" lang="en-US" altLang="en-US" sz="1400" b="0" i="0" u="none" strike="noStrike" cap="none" normalizeH="0" baseline="0" dirty="0">
                <a:ln>
                  <a:noFill/>
                </a:ln>
                <a:solidFill>
                  <a:schemeClr val="tx1"/>
                </a:solidFill>
                <a:effectLst/>
                <a:latin typeface="Arial" panose="020B0604020202020204" pitchFamily="34" charset="0"/>
              </a:rPr>
              <a:t> at the right side of the row for the </a:t>
            </a:r>
            <a:r>
              <a:rPr kumimoji="0" lang="en-US" altLang="en-US" sz="1400" b="1" i="0" u="none" strike="noStrike" cap="none" normalizeH="0" baseline="0" dirty="0">
                <a:ln>
                  <a:noFill/>
                </a:ln>
                <a:solidFill>
                  <a:schemeClr val="tx1"/>
                </a:solidFill>
                <a:effectLst/>
                <a:latin typeface="Arial" panose="020B0604020202020204" pitchFamily="34" charset="0"/>
              </a:rPr>
              <a:t>CUSTOMER_LOYALTY_HISTORY</a:t>
            </a:r>
            <a:r>
              <a:rPr kumimoji="0" lang="en-US" altLang="en-US" sz="1400" b="0" i="0" u="none" strike="noStrike" cap="none" normalizeH="0" baseline="0" dirty="0">
                <a:ln>
                  <a:noFill/>
                </a:ln>
                <a:solidFill>
                  <a:schemeClr val="tx1"/>
                </a:solidFill>
                <a:effectLst/>
                <a:latin typeface="Arial" panose="020B0604020202020204" pitchFamily="34" charset="0"/>
              </a:rPr>
              <a:t> table and select </a:t>
            </a:r>
            <a:r>
              <a:rPr kumimoji="0" lang="en-US" altLang="en-US" sz="1400" b="1" i="0" u="none" strike="noStrike" cap="none" normalizeH="0" baseline="0" dirty="0">
                <a:ln>
                  <a:noFill/>
                </a:ln>
                <a:solidFill>
                  <a:schemeClr val="tx1"/>
                </a:solidFill>
                <a:effectLst/>
                <a:latin typeface="Arial" panose="020B0604020202020204" pitchFamily="34" charset="0"/>
              </a:rPr>
              <a:t>Edit columns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402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00D1B25-4AEE-8B25-B2A3-6D5AD067E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67" y="1992827"/>
            <a:ext cx="5202782" cy="433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560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CCA72-A373-9E6B-0ACC-4BA0A8FB0B84}"/>
              </a:ext>
            </a:extLst>
          </p:cNvPr>
          <p:cNvSpPr>
            <a:spLocks noGrp="1"/>
          </p:cNvSpPr>
          <p:nvPr>
            <p:ph idx="1"/>
          </p:nvPr>
        </p:nvSpPr>
        <p:spPr/>
        <p:txBody>
          <a:bodyPr/>
          <a:lstStyle/>
          <a:p>
            <a:pPr>
              <a:buFont typeface="+mj-lt"/>
              <a:buAutoNum type="arabicPeriod" startAt="11"/>
            </a:pPr>
            <a:r>
              <a:rPr lang="en-SG" dirty="0"/>
              <a:t>When profiling the data, three columns may incorrectly be assigned the wrong type. Make the following changes to the columns listed (if they are not already assigned the </a:t>
            </a:r>
            <a:r>
              <a:rPr lang="en-SG" b="1" dirty="0"/>
              <a:t>Int</a:t>
            </a:r>
            <a:r>
              <a:rPr lang="en-SG" dirty="0"/>
              <a:t> (integer) type):</a:t>
            </a:r>
          </a:p>
          <a:p>
            <a:pPr>
              <a:buFont typeface="Arial" panose="020B0604020202020204" pitchFamily="34" charset="0"/>
              <a:buChar char="•"/>
            </a:pPr>
            <a:r>
              <a:rPr lang="en-SG" b="1" dirty="0"/>
              <a:t>QUANTITY_SOLD:</a:t>
            </a:r>
            <a:r>
              <a:rPr lang="en-SG" dirty="0"/>
              <a:t> Change type to </a:t>
            </a:r>
            <a:r>
              <a:rPr lang="en-SG" b="1" dirty="0"/>
              <a:t>INTEGER</a:t>
            </a:r>
            <a:endParaRPr lang="en-SG" dirty="0"/>
          </a:p>
          <a:p>
            <a:pPr>
              <a:buFont typeface="Arial" panose="020B0604020202020204" pitchFamily="34" charset="0"/>
              <a:buChar char="•"/>
            </a:pPr>
            <a:r>
              <a:rPr lang="en-SG" b="1" dirty="0"/>
              <a:t>SHIPPING_DAYS:</a:t>
            </a:r>
            <a:r>
              <a:rPr lang="en-SG" dirty="0"/>
              <a:t> Change type to </a:t>
            </a:r>
            <a:r>
              <a:rPr lang="en-SG" b="1" dirty="0"/>
              <a:t>INTEGER</a:t>
            </a:r>
            <a:endParaRPr lang="en-SG" dirty="0"/>
          </a:p>
          <a:p>
            <a:pPr>
              <a:buFont typeface="Arial" panose="020B0604020202020204" pitchFamily="34" charset="0"/>
              <a:buChar char="•"/>
            </a:pPr>
            <a:r>
              <a:rPr lang="en-SG" b="1" dirty="0"/>
              <a:t>SATISFACTION_RATING:</a:t>
            </a:r>
            <a:r>
              <a:rPr lang="en-SG" dirty="0"/>
              <a:t> Change type to </a:t>
            </a:r>
            <a:r>
              <a:rPr lang="en-SG" b="1" dirty="0"/>
              <a:t>INTEGER</a:t>
            </a:r>
            <a:endParaRPr lang="en-SG" dirty="0"/>
          </a:p>
          <a:p>
            <a:pPr>
              <a:buFont typeface="+mj-lt"/>
              <a:buAutoNum type="arabicPeriod" startAt="12"/>
            </a:pPr>
            <a:r>
              <a:rPr lang="en-SG" dirty="0"/>
              <a:t>Scroll up and click the </a:t>
            </a:r>
            <a:r>
              <a:rPr lang="en-SG" b="1" dirty="0"/>
              <a:t>Apply</a:t>
            </a:r>
            <a:r>
              <a:rPr lang="en-SG" dirty="0"/>
              <a:t> button in the upper-right corner.</a:t>
            </a:r>
          </a:p>
          <a:p>
            <a:pPr>
              <a:buFont typeface="+mj-lt"/>
              <a:buAutoNum type="arabicPeriod" startAt="12"/>
            </a:pPr>
            <a:r>
              <a:rPr lang="en-SG" dirty="0"/>
              <a:t>Back on the </a:t>
            </a:r>
            <a:r>
              <a:rPr lang="en-SG" b="1" dirty="0"/>
              <a:t>Review cart and virtualize tables</a:t>
            </a:r>
            <a:r>
              <a:rPr lang="en-SG" dirty="0"/>
              <a:t> screen, click the </a:t>
            </a:r>
            <a:r>
              <a:rPr lang="en-SG" b="1" dirty="0"/>
              <a:t>Virtualize</a:t>
            </a:r>
            <a:r>
              <a:rPr lang="en-SG" dirty="0"/>
              <a:t> button in the upper-right.</a:t>
            </a:r>
          </a:p>
          <a:p>
            <a:r>
              <a:rPr lang="en-SG" dirty="0"/>
              <a:t>14. The virtualization process has started for the </a:t>
            </a:r>
            <a:r>
              <a:rPr lang="en-SG" b="1" dirty="0"/>
              <a:t>CUSTOMER_LOYALTY_HISTORY</a:t>
            </a:r>
            <a:r>
              <a:rPr lang="en-SG" dirty="0"/>
              <a:t> table. Click </a:t>
            </a:r>
            <a:r>
              <a:rPr lang="en-SG" b="1" dirty="0"/>
              <a:t>Go to virtualized data</a:t>
            </a:r>
            <a:r>
              <a:rPr lang="en-SG" dirty="0"/>
              <a:t>.</a:t>
            </a:r>
          </a:p>
          <a:p>
            <a:r>
              <a:rPr lang="en-SG" dirty="0"/>
              <a:t>The three tables are now available for access through Watson Query (and have been published to the </a:t>
            </a:r>
            <a:r>
              <a:rPr lang="en-SG" dirty="0" err="1"/>
              <a:t>catalog</a:t>
            </a:r>
            <a:r>
              <a:rPr lang="en-SG" dirty="0"/>
              <a:t>). Virtual views can also be created "on top of" the virtual tables.</a:t>
            </a:r>
            <a:endParaRPr lang="en-US" dirty="0"/>
          </a:p>
        </p:txBody>
      </p:sp>
      <p:sp>
        <p:nvSpPr>
          <p:cNvPr id="3" name="Title 2">
            <a:extLst>
              <a:ext uri="{FF2B5EF4-FFF2-40B4-BE49-F238E27FC236}">
                <a16:creationId xmlns:a16="http://schemas.microsoft.com/office/drawing/2014/main" id="{8F2E1B56-3E90-7A85-134C-23B044BCD9B0}"/>
              </a:ext>
            </a:extLst>
          </p:cNvPr>
          <p:cNvSpPr>
            <a:spLocks noGrp="1"/>
          </p:cNvSpPr>
          <p:nvPr>
            <p:ph type="title"/>
          </p:nvPr>
        </p:nvSpPr>
        <p:spPr/>
        <p:txBody>
          <a:bodyPr/>
          <a:lstStyle/>
          <a:p>
            <a:r>
              <a:rPr lang="en-SG" b="1" dirty="0"/>
              <a:t>Virtualizing Data from Object Storage Files</a:t>
            </a:r>
            <a:endParaRPr lang="en-US" dirty="0"/>
          </a:p>
        </p:txBody>
      </p:sp>
    </p:spTree>
    <p:extLst>
      <p:ext uri="{BB962C8B-B14F-4D97-AF65-F5344CB8AC3E}">
        <p14:creationId xmlns:p14="http://schemas.microsoft.com/office/powerpoint/2010/main" val="135127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Lineage &amp; Data Virtualization</a:t>
            </a:r>
          </a:p>
        </p:txBody>
      </p:sp>
      <p:graphicFrame>
        <p:nvGraphicFramePr>
          <p:cNvPr id="7" name="Table 7">
            <a:extLst>
              <a:ext uri="{FF2B5EF4-FFF2-40B4-BE49-F238E27FC236}">
                <a16:creationId xmlns:a16="http://schemas.microsoft.com/office/drawing/2014/main" id="{39E24872-4524-366F-AAAA-7D8C1E7A56D9}"/>
              </a:ext>
            </a:extLst>
          </p:cNvPr>
          <p:cNvGraphicFramePr>
            <a:graphicFrameLocks noGrp="1"/>
          </p:cNvGraphicFramePr>
          <p:nvPr>
            <p:extLst>
              <p:ext uri="{D42A27DB-BD31-4B8C-83A1-F6EECF244321}">
                <p14:modId xmlns:p14="http://schemas.microsoft.com/office/powerpoint/2010/main" val="2198784339"/>
              </p:ext>
            </p:extLst>
          </p:nvPr>
        </p:nvGraphicFramePr>
        <p:xfrm>
          <a:off x="2427889" y="1339304"/>
          <a:ext cx="5780690" cy="4389120"/>
        </p:xfrm>
        <a:graphic>
          <a:graphicData uri="http://schemas.openxmlformats.org/drawingml/2006/table">
            <a:tbl>
              <a:tblPr firstRow="1" bandRow="1">
                <a:tableStyleId>{5C22544A-7EE6-4342-B048-85BDC9FD1C3A}</a:tableStyleId>
              </a:tblPr>
              <a:tblGrid>
                <a:gridCol w="2890345">
                  <a:extLst>
                    <a:ext uri="{9D8B030D-6E8A-4147-A177-3AD203B41FA5}">
                      <a16:colId xmlns:a16="http://schemas.microsoft.com/office/drawing/2014/main" val="3320851099"/>
                    </a:ext>
                  </a:extLst>
                </a:gridCol>
                <a:gridCol w="2890345">
                  <a:extLst>
                    <a:ext uri="{9D8B030D-6E8A-4147-A177-3AD203B41FA5}">
                      <a16:colId xmlns:a16="http://schemas.microsoft.com/office/drawing/2014/main" val="1764045863"/>
                    </a:ext>
                  </a:extLst>
                </a:gridCol>
              </a:tblGrid>
              <a:tr h="304800">
                <a:tc>
                  <a:txBody>
                    <a:bodyPr/>
                    <a:lstStyle/>
                    <a:p>
                      <a:pPr algn="ctr">
                        <a:buFontTx/>
                        <a:buNone/>
                      </a:pPr>
                      <a:r>
                        <a:rPr lang="en-US" sz="12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sz="1200" dirty="0">
                          <a:solidFill>
                            <a:schemeClr val="tx1"/>
                          </a:solidFill>
                          <a:latin typeface="IBM Plex Sans" panose="020B0503050203000203" pitchFamily="34" charset="0"/>
                        </a:rPr>
                        <a:t>Technical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A1.1A.2 (Can the system manage metadata and lineage as data gets transformed?)</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B1.3.2 (Ability to integrate with source data without requiring significant ETL work by developers. Please elaborate scenarios where development work is required for data ingestion into the platform)</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335703"/>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A1.1A.7 (enforce or inherit data security and entitlement implemented by data source)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B1.3.6 (run customized queries to get data from the data sources)</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425615"/>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A1.1A.8 (build data security and entitlement layer in the absence of such from the data source)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B1.3.7 (Ability to Support Federated/Unified Query to access the data from multiple data sources like DB2, Hive or Teradata)</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8108275"/>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B1.3.11 (query multiple data sources at the same time when designing a strategy/policy (design time)</a:t>
                      </a: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608500"/>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200" b="0" i="0" u="none" strike="noStrike" dirty="0">
                          <a:solidFill>
                            <a:srgbClr val="000000"/>
                          </a:solidFill>
                          <a:effectLst/>
                          <a:latin typeface="IBM Plex Sans" panose="020B0503050203000203" pitchFamily="34" charset="0"/>
                        </a:rPr>
                        <a:t>B1.3.12 (query multiple data sources at the same time when executing a strategy/policy (run time)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423642"/>
                  </a:ext>
                </a:extLst>
              </a:tr>
            </a:tbl>
          </a:graphicData>
        </a:graphic>
      </p:graphicFrame>
    </p:spTree>
    <p:extLst>
      <p:ext uri="{BB962C8B-B14F-4D97-AF65-F5344CB8AC3E}">
        <p14:creationId xmlns:p14="http://schemas.microsoft.com/office/powerpoint/2010/main" val="3569843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C6B4F5-4A00-4870-B929-EFD621A48F69}"/>
              </a:ext>
            </a:extLst>
          </p:cNvPr>
          <p:cNvSpPr>
            <a:spLocks noGrp="1"/>
          </p:cNvSpPr>
          <p:nvPr>
            <p:ph idx="1"/>
          </p:nvPr>
        </p:nvSpPr>
        <p:spPr/>
        <p:txBody>
          <a:bodyPr/>
          <a:lstStyle/>
          <a:p>
            <a:r>
              <a:rPr lang="en-SG" dirty="0"/>
              <a:t>In Watson Query, there are two options available for creating a view that joins tables (or other views) together. One approach is to use the graphical interface and the other is to create it manually by running a CREATE VIEW SQL statement. The graphical approach is very simple and intuitive, whereas the SQL approach is more flexible. A SQL statement allows for very specific filtering, the ability to join more than two tables at once, and more choices on the type of join used (inner join, left outer join, right outer join, full outer join, and so on).</a:t>
            </a:r>
          </a:p>
          <a:p>
            <a:endParaRPr lang="en-SG" dirty="0"/>
          </a:p>
          <a:p>
            <a:pPr>
              <a:buFont typeface="+mj-lt"/>
              <a:buAutoNum type="arabicPeriod"/>
            </a:pPr>
            <a:r>
              <a:rPr lang="en-SG" dirty="0"/>
              <a:t>Check the boxes for both the </a:t>
            </a:r>
            <a:r>
              <a:rPr lang="en-SG" b="1" dirty="0"/>
              <a:t>CUSTOMER</a:t>
            </a:r>
            <a:r>
              <a:rPr lang="en-SG" dirty="0"/>
              <a:t> and </a:t>
            </a:r>
            <a:r>
              <a:rPr lang="en-SG" b="1" dirty="0"/>
              <a:t>CUSTOMER_LOYALTY</a:t>
            </a:r>
            <a:r>
              <a:rPr lang="en-SG" dirty="0"/>
              <a:t> tables.</a:t>
            </a:r>
          </a:p>
          <a:p>
            <a:pPr>
              <a:buFont typeface="+mj-lt"/>
              <a:buAutoNum type="arabicPeriod"/>
            </a:pPr>
            <a:r>
              <a:rPr lang="en-SG" dirty="0"/>
              <a:t>Click </a:t>
            </a:r>
            <a:r>
              <a:rPr lang="en-SG" b="1" dirty="0"/>
              <a:t>Join</a:t>
            </a:r>
            <a:r>
              <a:rPr lang="en-SG" dirty="0"/>
              <a:t> on the right.</a:t>
            </a:r>
          </a:p>
          <a:p>
            <a:pPr>
              <a:buFont typeface="+mj-lt"/>
              <a:buAutoNum type="arabicPeriod" startAt="3"/>
            </a:pPr>
            <a:r>
              <a:rPr lang="en-SG" dirty="0"/>
              <a:t>Select the check box in the </a:t>
            </a:r>
            <a:r>
              <a:rPr lang="en-SG" b="1" dirty="0"/>
              <a:t>Column name</a:t>
            </a:r>
            <a:r>
              <a:rPr lang="en-SG" dirty="0"/>
              <a:t> header for the table on the left (which will select every column in the table).</a:t>
            </a:r>
          </a:p>
          <a:p>
            <a:pPr>
              <a:buFont typeface="+mj-lt"/>
              <a:buAutoNum type="arabicPeriod" startAt="3"/>
            </a:pPr>
            <a:r>
              <a:rPr lang="en-SG" dirty="0"/>
              <a:t>Select the check box in the </a:t>
            </a:r>
            <a:r>
              <a:rPr lang="en-SG" b="1" dirty="0"/>
              <a:t>Column name</a:t>
            </a:r>
            <a:r>
              <a:rPr lang="en-SG" dirty="0"/>
              <a:t> header for the table on the right (which will select every column in the table).</a:t>
            </a:r>
          </a:p>
          <a:p>
            <a:pPr>
              <a:buFont typeface="+mj-lt"/>
              <a:buAutoNum type="arabicPeriod" startAt="3"/>
            </a:pPr>
            <a:r>
              <a:rPr lang="en-SG" dirty="0"/>
              <a:t>Put your cursor focus on the </a:t>
            </a:r>
            <a:r>
              <a:rPr lang="en-SG" b="1" dirty="0"/>
              <a:t>LOYALTY_NBR</a:t>
            </a:r>
            <a:r>
              <a:rPr lang="en-SG" dirty="0"/>
              <a:t> row in the table on the left and click on it, without releasing the mouse button (nothing will happen yet).</a:t>
            </a:r>
          </a:p>
          <a:p>
            <a:pPr>
              <a:buFont typeface="+mj-lt"/>
              <a:buAutoNum type="arabicPeriod" startAt="3"/>
            </a:pPr>
            <a:r>
              <a:rPr lang="en-SG" dirty="0"/>
              <a:t>Holding the mouse button down, drag the connection line that appears when you start moving the cursor...</a:t>
            </a:r>
          </a:p>
          <a:p>
            <a:pPr>
              <a:buFont typeface="+mj-lt"/>
              <a:buAutoNum type="arabicPeriod" startAt="3"/>
            </a:pPr>
            <a:r>
              <a:rPr lang="en-SG" dirty="0"/>
              <a:t>... and connect the line to the </a:t>
            </a:r>
            <a:r>
              <a:rPr lang="en-SG" b="1" dirty="0"/>
              <a:t>LOYALTY_NBR</a:t>
            </a:r>
            <a:r>
              <a:rPr lang="en-SG" dirty="0"/>
              <a:t> row of the table on the right.</a:t>
            </a:r>
          </a:p>
          <a:p>
            <a:r>
              <a:rPr lang="en-SG" dirty="0"/>
              <a:t>A blue line will appear, connecting these two columns as the join key. Note the key icons that appear – they indicate that the join key is comprised of the </a:t>
            </a:r>
            <a:r>
              <a:rPr lang="en-SG" b="1" dirty="0"/>
              <a:t>LOYALTY_NBR</a:t>
            </a:r>
            <a:r>
              <a:rPr lang="en-SG" dirty="0"/>
              <a:t> columns in the two tables.</a:t>
            </a:r>
          </a:p>
          <a:p>
            <a:endParaRPr lang="en-US" dirty="0"/>
          </a:p>
        </p:txBody>
      </p:sp>
      <p:sp>
        <p:nvSpPr>
          <p:cNvPr id="3" name="Title 2">
            <a:extLst>
              <a:ext uri="{FF2B5EF4-FFF2-40B4-BE49-F238E27FC236}">
                <a16:creationId xmlns:a16="http://schemas.microsoft.com/office/drawing/2014/main" id="{962E11F1-1065-2BCF-F4D3-1465AD0FACFE}"/>
              </a:ext>
            </a:extLst>
          </p:cNvPr>
          <p:cNvSpPr>
            <a:spLocks noGrp="1"/>
          </p:cNvSpPr>
          <p:nvPr>
            <p:ph type="title"/>
          </p:nvPr>
        </p:nvSpPr>
        <p:spPr/>
        <p:txBody>
          <a:bodyPr/>
          <a:lstStyle/>
          <a:p>
            <a:r>
              <a:rPr lang="en-SG" b="1" dirty="0"/>
              <a:t>Create Virtual Views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921A3B16-44D9-C121-82ED-CDAD8482B3F9}"/>
              </a:ext>
            </a:extLst>
          </p:cNvPr>
          <p:cNvPicPr>
            <a:picLocks noChangeAspect="1"/>
          </p:cNvPicPr>
          <p:nvPr/>
        </p:nvPicPr>
        <p:blipFill>
          <a:blip r:embed="rId2"/>
          <a:stretch>
            <a:fillRect/>
          </a:stretch>
        </p:blipFill>
        <p:spPr>
          <a:xfrm>
            <a:off x="9156356" y="5451640"/>
            <a:ext cx="2776151" cy="1369999"/>
          </a:xfrm>
          <a:prstGeom prst="rect">
            <a:avLst/>
          </a:prstGeom>
        </p:spPr>
      </p:pic>
    </p:spTree>
    <p:extLst>
      <p:ext uri="{BB962C8B-B14F-4D97-AF65-F5344CB8AC3E}">
        <p14:creationId xmlns:p14="http://schemas.microsoft.com/office/powerpoint/2010/main" val="460790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screenshot of a computer&#10;&#10;Description automatically generated with low confidence">
            <a:extLst>
              <a:ext uri="{FF2B5EF4-FFF2-40B4-BE49-F238E27FC236}">
                <a16:creationId xmlns:a16="http://schemas.microsoft.com/office/drawing/2014/main" id="{A51C0217-1249-E921-6F4C-C6B48AC5C0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597488"/>
            <a:ext cx="10905066" cy="16630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F4B5344-629E-1375-D0DA-A711BA34F11D}"/>
              </a:ext>
            </a:extLst>
          </p:cNvPr>
          <p:cNvSpPr>
            <a:spLocks noChangeArrowheads="1"/>
          </p:cNvSpPr>
          <p:nvPr/>
        </p:nvSpPr>
        <p:spPr bwMode="auto">
          <a:xfrm>
            <a:off x="0" y="-1671921"/>
            <a:ext cx="21007674"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95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AutoNum type="arabicPeriod" startAt="9"/>
              <a:tabLst/>
            </a:pPr>
            <a:r>
              <a:rPr kumimoji="0" lang="en-US" altLang="en-US" sz="1800" b="0" i="0" u="none" strike="noStrike" cap="none" normalizeH="0" baseline="0" dirty="0">
                <a:ln>
                  <a:noFill/>
                </a:ln>
                <a:solidFill>
                  <a:schemeClr val="tx1"/>
                </a:solidFill>
                <a:effectLst/>
                <a:latin typeface="Arial" panose="020B0604020202020204" pitchFamily="34" charset="0"/>
              </a:rPr>
              <a:t>This screen allows you to modify the column names, but don’t modify any of them. Click </a:t>
            </a:r>
            <a:r>
              <a:rPr kumimoji="0" lang="en-US" altLang="en-US" sz="1800" b="1" i="0" u="none" strike="noStrike" cap="none" normalizeH="0" baseline="0" dirty="0">
                <a:ln>
                  <a:noFill/>
                </a:ln>
                <a:solidFill>
                  <a:schemeClr val="tx1"/>
                </a:solidFill>
                <a:effectLst/>
                <a:latin typeface="Arial" panose="020B0604020202020204" pitchFamily="34" charset="0"/>
              </a:rPr>
              <a:t>Next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759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04775D-1FEC-49BF-7B24-4BF2293EC1E5}"/>
              </a:ext>
            </a:extLst>
          </p:cNvPr>
          <p:cNvSpPr>
            <a:spLocks noGrp="1"/>
          </p:cNvSpPr>
          <p:nvPr>
            <p:ph idx="1"/>
          </p:nvPr>
        </p:nvSpPr>
        <p:spPr/>
        <p:txBody>
          <a:bodyPr/>
          <a:lstStyle/>
          <a:p>
            <a:r>
              <a:rPr lang="en-SG" dirty="0"/>
              <a:t>Unselect the </a:t>
            </a:r>
            <a:r>
              <a:rPr lang="en-SG" b="1" dirty="0"/>
              <a:t>Assign to project</a:t>
            </a:r>
            <a:r>
              <a:rPr lang="en-SG" dirty="0"/>
              <a:t> check box. By doing this, the view won't be added to any project, but it will be available in the </a:t>
            </a:r>
            <a:r>
              <a:rPr lang="en-SG" b="1" dirty="0"/>
              <a:t>Virtualized data</a:t>
            </a:r>
            <a:r>
              <a:rPr lang="en-SG" dirty="0"/>
              <a:t> section of the console (which you will see later).</a:t>
            </a:r>
          </a:p>
          <a:p>
            <a:r>
              <a:rPr lang="en-SG" dirty="0"/>
              <a:t>Enter </a:t>
            </a:r>
            <a:r>
              <a:rPr lang="en-SG" b="1" dirty="0"/>
              <a:t>CUSTOMER_SUMMARY_V</a:t>
            </a:r>
            <a:r>
              <a:rPr lang="en-SG" dirty="0"/>
              <a:t> for the </a:t>
            </a:r>
            <a:r>
              <a:rPr lang="en-SG" b="1" dirty="0"/>
              <a:t>View name</a:t>
            </a:r>
            <a:r>
              <a:rPr lang="en-SG" dirty="0"/>
              <a:t>. (Duplication checking is performed as you type and if you see a message stating that the view name already exists, finish typing and wait for the message to disappear.)</a:t>
            </a:r>
          </a:p>
          <a:p>
            <a:endParaRPr lang="en-US" dirty="0"/>
          </a:p>
        </p:txBody>
      </p:sp>
      <p:sp>
        <p:nvSpPr>
          <p:cNvPr id="3" name="Title 2">
            <a:extLst>
              <a:ext uri="{FF2B5EF4-FFF2-40B4-BE49-F238E27FC236}">
                <a16:creationId xmlns:a16="http://schemas.microsoft.com/office/drawing/2014/main" id="{E6FC773C-D05A-EC66-043F-21177BBF411F}"/>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A914F314-3BCF-11D7-E730-EBF6E0282D93}"/>
              </a:ext>
            </a:extLst>
          </p:cNvPr>
          <p:cNvPicPr>
            <a:picLocks noChangeAspect="1"/>
          </p:cNvPicPr>
          <p:nvPr/>
        </p:nvPicPr>
        <p:blipFill>
          <a:blip r:embed="rId2"/>
          <a:stretch>
            <a:fillRect/>
          </a:stretch>
        </p:blipFill>
        <p:spPr>
          <a:xfrm>
            <a:off x="363255" y="2726657"/>
            <a:ext cx="10454034" cy="3291084"/>
          </a:xfrm>
          <a:prstGeom prst="rect">
            <a:avLst/>
          </a:prstGeom>
        </p:spPr>
      </p:pic>
    </p:spTree>
    <p:extLst>
      <p:ext uri="{BB962C8B-B14F-4D97-AF65-F5344CB8AC3E}">
        <p14:creationId xmlns:p14="http://schemas.microsoft.com/office/powerpoint/2010/main" val="1462794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86F185-87AA-3A6F-91B5-B4FB8689C223}"/>
              </a:ext>
            </a:extLst>
          </p:cNvPr>
          <p:cNvSpPr>
            <a:spLocks noGrp="1"/>
          </p:cNvSpPr>
          <p:nvPr>
            <p:ph idx="1"/>
          </p:nvPr>
        </p:nvSpPr>
        <p:spPr/>
        <p:txBody>
          <a:bodyPr/>
          <a:lstStyle/>
          <a:p>
            <a:r>
              <a:rPr lang="en-SG" dirty="0"/>
              <a:t>The view has been created successfully.</a:t>
            </a:r>
          </a:p>
          <a:p>
            <a:pPr>
              <a:buFont typeface="+mj-lt"/>
              <a:buAutoNum type="arabicPeriod" startAt="13"/>
            </a:pPr>
            <a:r>
              <a:rPr lang="en-SG" dirty="0"/>
              <a:t>Click </a:t>
            </a:r>
            <a:r>
              <a:rPr lang="en-SG" b="1" dirty="0"/>
              <a:t>Go to virtualized data</a:t>
            </a:r>
            <a:r>
              <a:rPr lang="en-SG" dirty="0"/>
              <a:t>.</a:t>
            </a:r>
          </a:p>
          <a:p>
            <a:endParaRPr lang="en-US" dirty="0"/>
          </a:p>
        </p:txBody>
      </p:sp>
      <p:sp>
        <p:nvSpPr>
          <p:cNvPr id="3" name="Title 2">
            <a:extLst>
              <a:ext uri="{FF2B5EF4-FFF2-40B4-BE49-F238E27FC236}">
                <a16:creationId xmlns:a16="http://schemas.microsoft.com/office/drawing/2014/main" id="{A486A229-E50F-593A-7644-E1707C20A705}"/>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alendar&#10;&#10;Description automatically generated with low confidence">
            <a:extLst>
              <a:ext uri="{FF2B5EF4-FFF2-40B4-BE49-F238E27FC236}">
                <a16:creationId xmlns:a16="http://schemas.microsoft.com/office/drawing/2014/main" id="{683EA0C7-59CB-D4EE-4D37-0DFCE0681A5E}"/>
              </a:ext>
            </a:extLst>
          </p:cNvPr>
          <p:cNvPicPr>
            <a:picLocks noChangeAspect="1"/>
          </p:cNvPicPr>
          <p:nvPr/>
        </p:nvPicPr>
        <p:blipFill>
          <a:blip r:embed="rId2"/>
          <a:stretch>
            <a:fillRect/>
          </a:stretch>
        </p:blipFill>
        <p:spPr>
          <a:xfrm>
            <a:off x="363255" y="2290469"/>
            <a:ext cx="7772400" cy="2561299"/>
          </a:xfrm>
          <a:prstGeom prst="rect">
            <a:avLst/>
          </a:prstGeom>
        </p:spPr>
      </p:pic>
      <p:sp>
        <p:nvSpPr>
          <p:cNvPr id="7" name="TextBox 6">
            <a:extLst>
              <a:ext uri="{FF2B5EF4-FFF2-40B4-BE49-F238E27FC236}">
                <a16:creationId xmlns:a16="http://schemas.microsoft.com/office/drawing/2014/main" id="{51D62B9A-1893-DD4D-B924-B02AE0AFB049}"/>
              </a:ext>
            </a:extLst>
          </p:cNvPr>
          <p:cNvSpPr txBox="1"/>
          <p:nvPr/>
        </p:nvSpPr>
        <p:spPr>
          <a:xfrm>
            <a:off x="253388" y="5171038"/>
            <a:ext cx="10631277" cy="646331"/>
          </a:xfrm>
          <a:prstGeom prst="rect">
            <a:avLst/>
          </a:prstGeom>
          <a:noFill/>
        </p:spPr>
        <p:txBody>
          <a:bodyPr wrap="square" rtlCol="0">
            <a:spAutoFit/>
          </a:bodyPr>
          <a:lstStyle/>
          <a:p>
            <a:r>
              <a:rPr lang="en-SG" dirty="0"/>
              <a:t>You should see the </a:t>
            </a:r>
            <a:r>
              <a:rPr lang="en-SG" b="1" dirty="0"/>
              <a:t>CUSTOMER_SUMMARY_V</a:t>
            </a:r>
            <a:r>
              <a:rPr lang="en-SG" dirty="0"/>
              <a:t> view in your list of virtualized data objects. Next, you will create a view by specifying a SQL statement.</a:t>
            </a:r>
            <a:endParaRPr lang="en-US" dirty="0"/>
          </a:p>
        </p:txBody>
      </p:sp>
    </p:spTree>
    <p:extLst>
      <p:ext uri="{BB962C8B-B14F-4D97-AF65-F5344CB8AC3E}">
        <p14:creationId xmlns:p14="http://schemas.microsoft.com/office/powerpoint/2010/main" val="1187953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DD7F23-9D1A-A1D2-B196-DB76703D0A71}"/>
              </a:ext>
            </a:extLst>
          </p:cNvPr>
          <p:cNvSpPr>
            <a:spLocks noGrp="1"/>
          </p:cNvSpPr>
          <p:nvPr>
            <p:ph idx="1"/>
          </p:nvPr>
        </p:nvSpPr>
        <p:spPr>
          <a:xfrm>
            <a:off x="363255" y="1315520"/>
            <a:ext cx="11442921" cy="4574540"/>
          </a:xfrm>
        </p:spPr>
        <p:txBody>
          <a:bodyPr/>
          <a:lstStyle/>
          <a:p>
            <a:r>
              <a:rPr lang="en-SG" sz="1100" b="1" dirty="0"/>
              <a:t>Note:</a:t>
            </a:r>
            <a:r>
              <a:rPr lang="en-SG" sz="1100" dirty="0"/>
              <a:t> The order of the two tables that you see might not match the image above (CUSTOMER might be on the left with CUSTOMER_LOYALTY on the right). That is okay as the instructions below still apply.</a:t>
            </a:r>
          </a:p>
          <a:p>
            <a:pPr>
              <a:buFont typeface="+mj-lt"/>
              <a:buAutoNum type="arabicPeriod"/>
            </a:pPr>
            <a:r>
              <a:rPr lang="en-SG" sz="1100" dirty="0"/>
              <a:t>Like you did earlier, check the boxes for both the </a:t>
            </a:r>
            <a:r>
              <a:rPr lang="en-SG" sz="1100" b="1" dirty="0"/>
              <a:t>CUSTOMER</a:t>
            </a:r>
            <a:r>
              <a:rPr lang="en-SG" sz="1100" dirty="0"/>
              <a:t> and </a:t>
            </a:r>
            <a:r>
              <a:rPr lang="en-SG" sz="1100" b="1" dirty="0"/>
              <a:t>CUSTOMER_LOYALTY</a:t>
            </a:r>
            <a:r>
              <a:rPr lang="en-SG" sz="1100" dirty="0"/>
              <a:t> tables.</a:t>
            </a:r>
          </a:p>
          <a:p>
            <a:pPr>
              <a:buFont typeface="+mj-lt"/>
              <a:buAutoNum type="arabicPeriod"/>
            </a:pPr>
            <a:r>
              <a:rPr lang="en-SG" sz="1100" dirty="0"/>
              <a:t>Click </a:t>
            </a:r>
            <a:r>
              <a:rPr lang="en-SG" sz="1100" b="1" dirty="0"/>
              <a:t>Join</a:t>
            </a:r>
            <a:r>
              <a:rPr lang="en-SG" sz="1100" dirty="0"/>
              <a:t> on the right.</a:t>
            </a:r>
          </a:p>
          <a:p>
            <a:pPr>
              <a:buFont typeface="+mj-lt"/>
              <a:buAutoNum type="arabicPeriod" startAt="3"/>
            </a:pPr>
            <a:r>
              <a:rPr lang="en-SG" sz="1100" dirty="0"/>
              <a:t>Select the check box in the </a:t>
            </a:r>
            <a:r>
              <a:rPr lang="en-SG" sz="1100" b="1" dirty="0"/>
              <a:t>Column name</a:t>
            </a:r>
            <a:r>
              <a:rPr lang="en-SG" sz="1100" dirty="0"/>
              <a:t> header for the table on the left (which will select every column in the table).</a:t>
            </a:r>
          </a:p>
          <a:p>
            <a:pPr>
              <a:buFont typeface="+mj-lt"/>
              <a:buAutoNum type="arabicPeriod" startAt="3"/>
            </a:pPr>
            <a:r>
              <a:rPr lang="en-SG" sz="1100" dirty="0"/>
              <a:t>Select the check box in the </a:t>
            </a:r>
            <a:r>
              <a:rPr lang="en-SG" sz="1100" b="1" dirty="0"/>
              <a:t>Column name</a:t>
            </a:r>
            <a:r>
              <a:rPr lang="en-SG" sz="1100" dirty="0"/>
              <a:t> header for the table on the right (which will select every column in the table).</a:t>
            </a:r>
          </a:p>
          <a:p>
            <a:pPr>
              <a:buFont typeface="+mj-lt"/>
              <a:buAutoNum type="arabicPeriod" startAt="3"/>
            </a:pPr>
            <a:r>
              <a:rPr lang="en-SG" sz="1100" dirty="0"/>
              <a:t>Put your cursor focus on the </a:t>
            </a:r>
            <a:r>
              <a:rPr lang="en-SG" sz="1100" b="1" dirty="0"/>
              <a:t>LOYALTY_NBR</a:t>
            </a:r>
            <a:r>
              <a:rPr lang="en-SG" sz="1100" dirty="0"/>
              <a:t> row in the table on the left and click on it, without releasing the mouse button (nothing will happen yet).</a:t>
            </a:r>
          </a:p>
          <a:p>
            <a:pPr>
              <a:buFont typeface="+mj-lt"/>
              <a:buAutoNum type="arabicPeriod" startAt="3"/>
            </a:pPr>
            <a:r>
              <a:rPr lang="en-SG" sz="1100" dirty="0"/>
              <a:t>Holding the mouse button down, drag the connection line that appears when you start moving the cursor...</a:t>
            </a:r>
          </a:p>
          <a:p>
            <a:pPr>
              <a:buFont typeface="+mj-lt"/>
              <a:buAutoNum type="arabicPeriod" startAt="3"/>
            </a:pPr>
            <a:r>
              <a:rPr lang="en-SG" sz="1100" dirty="0"/>
              <a:t>... and connect the line to the </a:t>
            </a:r>
            <a:r>
              <a:rPr lang="en-SG" sz="1100" b="1" dirty="0"/>
              <a:t>LOYALTY_NBR</a:t>
            </a:r>
            <a:r>
              <a:rPr lang="en-SG" sz="1100" dirty="0"/>
              <a:t> row of the table on the right.</a:t>
            </a:r>
          </a:p>
          <a:p>
            <a:r>
              <a:rPr lang="en-SG" sz="1100" dirty="0"/>
              <a:t>A blue line will appear, connecting these two columns as the join key. Note the key icons that appear – they indicate that the join key is comprised of the </a:t>
            </a:r>
            <a:r>
              <a:rPr lang="en-SG" sz="1100" b="1" dirty="0"/>
              <a:t>LOYALTY_NBR</a:t>
            </a:r>
            <a:r>
              <a:rPr lang="en-SG" sz="1100" dirty="0"/>
              <a:t> columns in the two tables.</a:t>
            </a:r>
          </a:p>
          <a:p>
            <a:r>
              <a:rPr lang="en-SG" sz="1100" dirty="0"/>
              <a:t>You are about to provide your own definition for the view, so why do this work to specify the columns to include and the join key here? The console doesn't permit you to click the </a:t>
            </a:r>
            <a:r>
              <a:rPr lang="en-SG" sz="1100" b="1" dirty="0"/>
              <a:t>Open in SQL editor</a:t>
            </a:r>
            <a:r>
              <a:rPr lang="en-SG" sz="1100" dirty="0"/>
              <a:t> link until you've done this. Generally, you would use this approach to construct the view as much as possible with the graphical interface and then tweak the final definition using the editor.</a:t>
            </a:r>
          </a:p>
          <a:p>
            <a:r>
              <a:rPr lang="en-SG" sz="1100" dirty="0"/>
              <a:t>Click </a:t>
            </a:r>
            <a:r>
              <a:rPr lang="en-SG" sz="1100" b="1" dirty="0"/>
              <a:t>Open in SQL editor</a:t>
            </a:r>
            <a:r>
              <a:rPr lang="en-SG" sz="1100" dirty="0"/>
              <a:t>.</a:t>
            </a:r>
          </a:p>
          <a:p>
            <a:r>
              <a:rPr lang="en-SG" sz="1100" dirty="0"/>
              <a:t>When warned about returning to the </a:t>
            </a:r>
            <a:r>
              <a:rPr lang="en-SG" sz="1100" b="1" dirty="0"/>
              <a:t>Join virtual objects</a:t>
            </a:r>
            <a:r>
              <a:rPr lang="en-SG" sz="1100" dirty="0"/>
              <a:t> page after creating the view through SQL, click </a:t>
            </a:r>
            <a:r>
              <a:rPr lang="en-SG" sz="1100" b="1" dirty="0"/>
              <a:t>Continue</a:t>
            </a:r>
            <a:r>
              <a:rPr lang="en-SG" sz="1100" dirty="0"/>
              <a:t>.</a:t>
            </a:r>
          </a:p>
          <a:p>
            <a:r>
              <a:rPr lang="en-SG" sz="1100" dirty="0"/>
              <a:t>A </a:t>
            </a:r>
            <a:r>
              <a:rPr lang="en-SG" sz="1100" b="1" dirty="0"/>
              <a:t>CREATE VIEW</a:t>
            </a:r>
            <a:r>
              <a:rPr lang="en-SG" sz="1100" dirty="0"/>
              <a:t> SQL statement is pre-populated in the SQL Editor. The view definition includes the columns you selected from the tables on the previous screen, along with the join key you specified.</a:t>
            </a:r>
          </a:p>
          <a:p>
            <a:r>
              <a:rPr lang="en-SG" sz="1100" dirty="0"/>
              <a:t>At this point you can modify the pre-populated statement or completely replace it with your own statement. If your intention is to create a view that you otherwise could have created using the graphical approach, but there was logic or </a:t>
            </a:r>
            <a:r>
              <a:rPr lang="en-SG" sz="1100" dirty="0" err="1"/>
              <a:t>behavior</a:t>
            </a:r>
            <a:r>
              <a:rPr lang="en-SG" sz="1100" dirty="0"/>
              <a:t> you couldn’t specify – such as a specific type of join – then you would want to use this combined approach. In that case, do exactly what you did here to specify the columns involved and the join key and then tweak the statement as needed in the SQL Editor before running it.</a:t>
            </a:r>
          </a:p>
          <a:p>
            <a:r>
              <a:rPr lang="en-SG" sz="1100" dirty="0"/>
              <a:t>If you have a CREATE VIEW statement designed already (like in this example) then you also have the option of running it in the </a:t>
            </a:r>
            <a:r>
              <a:rPr lang="en-SG" sz="1100" b="1" dirty="0"/>
              <a:t>Run SQL</a:t>
            </a:r>
            <a:r>
              <a:rPr lang="en-SG" sz="1100" dirty="0"/>
              <a:t> section of the console (which you will experience later) or using a 3rd party SQL editor connected into the environment.</a:t>
            </a:r>
          </a:p>
          <a:p>
            <a:endParaRPr lang="en-US" dirty="0"/>
          </a:p>
        </p:txBody>
      </p:sp>
      <p:sp>
        <p:nvSpPr>
          <p:cNvPr id="3" name="Title 2">
            <a:extLst>
              <a:ext uri="{FF2B5EF4-FFF2-40B4-BE49-F238E27FC236}">
                <a16:creationId xmlns:a16="http://schemas.microsoft.com/office/drawing/2014/main" id="{2D08B2AE-9003-F229-8098-52EF54FFED32}"/>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910200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10738F-DF06-D02A-AB1F-816BDCB17CCD}"/>
              </a:ext>
            </a:extLst>
          </p:cNvPr>
          <p:cNvSpPr>
            <a:spLocks noGrp="1"/>
          </p:cNvSpPr>
          <p:nvPr>
            <p:ph idx="1"/>
          </p:nvPr>
        </p:nvSpPr>
        <p:spPr/>
        <p:txBody>
          <a:bodyPr/>
          <a:lstStyle/>
          <a:p>
            <a:r>
              <a:rPr lang="en-SG" sz="1050" b="1" dirty="0"/>
              <a:t>Replace the pre-populated CREATE VIEW statement with the statement below:</a:t>
            </a:r>
            <a:endParaRPr lang="en-US" sz="900" b="1" dirty="0"/>
          </a:p>
          <a:p>
            <a:r>
              <a:rPr lang="en-US" sz="800" dirty="0"/>
              <a:t>CREATE VIEW CUSTOMER_SUMMARY_V2 AS</a:t>
            </a:r>
          </a:p>
          <a:p>
            <a:r>
              <a:rPr lang="en-US" sz="800" dirty="0"/>
              <a:t>   SELECT CUSTOMER.CUSTOMER_ID AS CUSTOMER_ID, CUSTOMER.LOYALTY_NBR AS LOYALTY_NBR, CUSTOMER.FIRST_NAME AS FIRST_NAME,</a:t>
            </a:r>
          </a:p>
          <a:p>
            <a:r>
              <a:rPr lang="en-US" sz="800" dirty="0"/>
              <a:t>          CUSTOMER.LAST_NAME AS LAST_NAME, CUSTOMER.CUSTOMER_NAME AS CUSTOMER_NAME, CUSTOMER.COUNTRY AS COUNTRY,</a:t>
            </a:r>
          </a:p>
          <a:p>
            <a:r>
              <a:rPr lang="en-US" sz="800" dirty="0"/>
              <a:t>          CUSTOMER.STATE_NAME AS STATE_NAME, CUSTOMER.STATE_CODE AS STATE_CODE, CUSTOMER.CITY AS CITY,</a:t>
            </a:r>
          </a:p>
          <a:p>
            <a:r>
              <a:rPr lang="en-US" sz="800" dirty="0"/>
              <a:t>          CUSTOMER.LATITUDE AS LATITUDE, CUSTOMER.LONGITUDE AS LONGITUDE, CUSTOMER.POSTAL_CODE AS POSTAL_CODE,</a:t>
            </a:r>
          </a:p>
          <a:p>
            <a:r>
              <a:rPr lang="en-US" sz="800" dirty="0"/>
              <a:t>          CUSTOMER.LOCATION_CODE AS LOCATION_CODE, CUSTOMER.INCOME AS INCOME, CUSTOMER.MARITAL_STATUS AS MARITAL_STATUS,</a:t>
            </a:r>
          </a:p>
          <a:p>
            <a:r>
              <a:rPr lang="en-US" sz="800" dirty="0"/>
              <a:t>          CUSTOMER.CREDIT_CARD_TYPE AS CREDIT_CARD_TYPE, CUSTOMER.CREDIT_CARD_NUMBER AS CREDIT_CARD_NUMBER,</a:t>
            </a:r>
          </a:p>
          <a:p>
            <a:r>
              <a:rPr lang="en-US" sz="800" dirty="0"/>
              <a:t>          CUSTOMER.CREDIT_CARD_CVV AS CREDIT_CARD_CVV, CUSTOMER.CREDIT_CARD_EXPIRY AS CREDIT_CARD_EXPIRY,</a:t>
            </a:r>
          </a:p>
          <a:p>
            <a:r>
              <a:rPr lang="en-US" sz="800" dirty="0"/>
              <a:t>          CUSTOMER_LOYALTY.ORDER_YEAR AS ORDER_YEAR, CUSTOMER_LOYALTY.QUARTER AS QUARTER,</a:t>
            </a:r>
          </a:p>
          <a:p>
            <a:r>
              <a:rPr lang="en-US" sz="800" dirty="0"/>
              <a:t>          CUSTOMER_LOYALTY.MONTHS_AS_MEMBER AS MONTHS_AS_MEMBER, CUSTOMER_LOYALTY.LOYALTY_STATUS AS LOYALTY_STATUS,</a:t>
            </a:r>
          </a:p>
          <a:p>
            <a:r>
              <a:rPr lang="en-US" sz="800" dirty="0"/>
              <a:t>          CUSTOMER_LOYALTY.PRODUCT_LINE AS PRODUCT_LINE, CUSTOMER_LOYALTY.COUPON_RESPONSE AS COUPON_RESPONSE,</a:t>
            </a:r>
          </a:p>
          <a:p>
            <a:r>
              <a:rPr lang="en-US" sz="800" dirty="0"/>
              <a:t>          CUSTOMER_LOYALTY.COUPON_COUNT AS COUPON_COUNT, CUSTOMER_LOYALTY.QUANTITY_SOLD AS QUANTITY_SOLD,</a:t>
            </a:r>
          </a:p>
          <a:p>
            <a:r>
              <a:rPr lang="en-US" sz="800" dirty="0"/>
              <a:t>          CUSTOMER_LOYALTY.UNIT_SALE_PRICE AS UNIT_SALE_PRICE, CUSTOMER_LOYALTY.UNIT_COST AS UNIT_COST,</a:t>
            </a:r>
          </a:p>
          <a:p>
            <a:r>
              <a:rPr lang="en-US" sz="800" dirty="0"/>
              <a:t>          CUSTOMER_LOYALTY.REVENUE AS REVENUE, CUSTOMER_LOYALTY.PLANNED_REVENUE AS PLANNED_REVENUE,</a:t>
            </a:r>
          </a:p>
          <a:p>
            <a:r>
              <a:rPr lang="en-US" sz="800" dirty="0"/>
              <a:t>          CUSTOMER_LOYALTY.SHIPPING_DAYS AS SHIPPING_DAYS, CUSTOMER_LOYALTY.CUSTOMER_LIFETIME_VALUE AS CUSTOMER_LIFETIME_VALUE,</a:t>
            </a:r>
          </a:p>
          <a:p>
            <a:r>
              <a:rPr lang="en-US" sz="800" dirty="0"/>
              <a:t>          CUSTOMER_LOYALTY.LOYALTY_COUNT AS LOYALTY_COUNT, CUSTOMER_LOYALTY.BACKORDER_STATUS AS BACKORDER_STATUS,</a:t>
            </a:r>
          </a:p>
          <a:p>
            <a:r>
              <a:rPr lang="en-US" sz="800" dirty="0"/>
              <a:t>          CUSTOMER_LOYALTY.SATISFACTION_RATING AS SATISFACTION_RATING, CUSTOMER_LOYALTY.SATISFACTION_REASON AS SATISFACTION_REASON</a:t>
            </a:r>
          </a:p>
          <a:p>
            <a:r>
              <a:rPr lang="en-US" sz="800" dirty="0"/>
              <a:t>   FROM CUSTOMER, CUSTOMER_LOYALTY</a:t>
            </a:r>
          </a:p>
          <a:p>
            <a:r>
              <a:rPr lang="en-US" sz="800" dirty="0"/>
              <a:t>   WHERE CUSTOMER.LOYALTY_NBR=CUSTOMER_LOYALTY.LOYALTY_NBR;</a:t>
            </a:r>
            <a:endParaRPr lang="en-US" dirty="0"/>
          </a:p>
        </p:txBody>
      </p:sp>
      <p:sp>
        <p:nvSpPr>
          <p:cNvPr id="3" name="Title 2">
            <a:extLst>
              <a:ext uri="{FF2B5EF4-FFF2-40B4-BE49-F238E27FC236}">
                <a16:creationId xmlns:a16="http://schemas.microsoft.com/office/drawing/2014/main" id="{54A0B805-7636-4DC8-3804-47FD63E38843}"/>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4040199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E3854-E1A3-96E3-130D-FB55A254DB02}"/>
              </a:ext>
            </a:extLst>
          </p:cNvPr>
          <p:cNvSpPr>
            <a:spLocks noGrp="1"/>
          </p:cNvSpPr>
          <p:nvPr>
            <p:ph idx="1"/>
          </p:nvPr>
        </p:nvSpPr>
        <p:spPr/>
        <p:txBody>
          <a:bodyPr/>
          <a:lstStyle/>
          <a:p>
            <a:r>
              <a:rPr lang="en-SG" dirty="0"/>
              <a:t>Click the </a:t>
            </a:r>
            <a:r>
              <a:rPr lang="en-SG" b="1" dirty="0"/>
              <a:t>Format the statements in the editor (&lt;/&gt;)</a:t>
            </a:r>
            <a:r>
              <a:rPr lang="en-SG" dirty="0"/>
              <a:t> button (in the middle of the tool bar above the SQL statement). This nicely formats the SQL statement.</a:t>
            </a:r>
          </a:p>
          <a:p>
            <a:r>
              <a:rPr lang="en-SG" dirty="0"/>
              <a:t>Click </a:t>
            </a:r>
            <a:r>
              <a:rPr lang="en-SG" b="1" dirty="0"/>
              <a:t>Run all</a:t>
            </a:r>
            <a:r>
              <a:rPr lang="en-SG" dirty="0"/>
              <a:t>.</a:t>
            </a:r>
          </a:p>
          <a:p>
            <a:r>
              <a:rPr lang="en-SG" dirty="0"/>
              <a:t>Once the view has been created successfully, click the </a:t>
            </a:r>
            <a:r>
              <a:rPr lang="en-SG" b="1" dirty="0"/>
              <a:t>Back</a:t>
            </a:r>
            <a:r>
              <a:rPr lang="en-SG" dirty="0"/>
              <a:t> button.</a:t>
            </a:r>
          </a:p>
          <a:p>
            <a:endParaRPr lang="en-US" dirty="0"/>
          </a:p>
        </p:txBody>
      </p:sp>
      <p:sp>
        <p:nvSpPr>
          <p:cNvPr id="3" name="Title 2">
            <a:extLst>
              <a:ext uri="{FF2B5EF4-FFF2-40B4-BE49-F238E27FC236}">
                <a16:creationId xmlns:a16="http://schemas.microsoft.com/office/drawing/2014/main" id="{3588B72A-70BF-ABC6-8F8A-868B22B6525F}"/>
              </a:ext>
            </a:extLst>
          </p:cNvPr>
          <p:cNvSpPr>
            <a:spLocks noGrp="1"/>
          </p:cNvSpPr>
          <p:nvPr>
            <p:ph type="title"/>
          </p:nvPr>
        </p:nvSpPr>
        <p:spPr/>
        <p:txBody>
          <a:bodyPr/>
          <a:lstStyle/>
          <a:p>
            <a:r>
              <a:rPr lang="en-US" dirty="0"/>
              <a:t>Create virtual views</a:t>
            </a:r>
          </a:p>
        </p:txBody>
      </p:sp>
      <p:pic>
        <p:nvPicPr>
          <p:cNvPr id="5" name="Picture 4" descr="A screenshot of a computer&#10;&#10;Description automatically generated with medium confidence">
            <a:extLst>
              <a:ext uri="{FF2B5EF4-FFF2-40B4-BE49-F238E27FC236}">
                <a16:creationId xmlns:a16="http://schemas.microsoft.com/office/drawing/2014/main" id="{1BE6C40E-5DFA-D530-BFFC-8E02727AE983}"/>
              </a:ext>
            </a:extLst>
          </p:cNvPr>
          <p:cNvPicPr>
            <a:picLocks noChangeAspect="1"/>
          </p:cNvPicPr>
          <p:nvPr/>
        </p:nvPicPr>
        <p:blipFill>
          <a:blip r:embed="rId2"/>
          <a:stretch>
            <a:fillRect/>
          </a:stretch>
        </p:blipFill>
        <p:spPr>
          <a:xfrm>
            <a:off x="484742" y="2767300"/>
            <a:ext cx="9438002" cy="3463560"/>
          </a:xfrm>
          <a:prstGeom prst="rect">
            <a:avLst/>
          </a:prstGeom>
        </p:spPr>
      </p:pic>
    </p:spTree>
    <p:extLst>
      <p:ext uri="{BB962C8B-B14F-4D97-AF65-F5344CB8AC3E}">
        <p14:creationId xmlns:p14="http://schemas.microsoft.com/office/powerpoint/2010/main" val="1973470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599DF5-C880-AD15-70FB-2D80CB2597D3}"/>
              </a:ext>
            </a:extLst>
          </p:cNvPr>
          <p:cNvSpPr>
            <a:spLocks noGrp="1"/>
          </p:cNvSpPr>
          <p:nvPr>
            <p:ph idx="1"/>
          </p:nvPr>
        </p:nvSpPr>
        <p:spPr>
          <a:xfrm>
            <a:off x="363256" y="1562100"/>
            <a:ext cx="11442921" cy="3664808"/>
          </a:xfrm>
        </p:spPr>
        <p:txBody>
          <a:bodyPr/>
          <a:lstStyle/>
          <a:p>
            <a:r>
              <a:rPr lang="en-SG" dirty="0"/>
              <a:t>Click </a:t>
            </a:r>
            <a:r>
              <a:rPr lang="en-SG" b="1" dirty="0"/>
              <a:t>Virtualized data</a:t>
            </a:r>
            <a:r>
              <a:rPr lang="en-SG" dirty="0"/>
              <a:t> in the breadcrumb at the top of the screen</a:t>
            </a:r>
          </a:p>
          <a:p>
            <a:r>
              <a:rPr lang="en-SG" dirty="0"/>
              <a:t>You should now see both the </a:t>
            </a:r>
            <a:r>
              <a:rPr lang="en-SG" b="1" dirty="0"/>
              <a:t>CUSTOMER_SUMMARY_V</a:t>
            </a:r>
            <a:r>
              <a:rPr lang="en-SG" dirty="0"/>
              <a:t> and the </a:t>
            </a:r>
            <a:r>
              <a:rPr lang="en-SG" b="1" dirty="0"/>
              <a:t>CUSTOMER_SUMMARY_V2</a:t>
            </a:r>
            <a:r>
              <a:rPr lang="en-SG" dirty="0"/>
              <a:t> views in your list of virtualized data objects.</a:t>
            </a:r>
            <a:endParaRPr lang="en-US" dirty="0"/>
          </a:p>
        </p:txBody>
      </p:sp>
      <p:sp>
        <p:nvSpPr>
          <p:cNvPr id="3" name="Title 2">
            <a:extLst>
              <a:ext uri="{FF2B5EF4-FFF2-40B4-BE49-F238E27FC236}">
                <a16:creationId xmlns:a16="http://schemas.microsoft.com/office/drawing/2014/main" id="{496EFAB0-FC7E-84AE-77E5-F0648002F5A7}"/>
              </a:ext>
            </a:extLst>
          </p:cNvPr>
          <p:cNvSpPr>
            <a:spLocks noGrp="1"/>
          </p:cNvSpPr>
          <p:nvPr>
            <p:ph type="title"/>
          </p:nvPr>
        </p:nvSpPr>
        <p:spPr/>
        <p:txBody>
          <a:bodyPr/>
          <a:lstStyle/>
          <a:p>
            <a:r>
              <a:rPr lang="en-US" dirty="0"/>
              <a:t>Explore virtual view</a:t>
            </a:r>
          </a:p>
        </p:txBody>
      </p:sp>
      <p:pic>
        <p:nvPicPr>
          <p:cNvPr id="5" name="Picture 4" descr="A screenshot of a computer&#10;&#10;Description automatically generated with medium confidence">
            <a:extLst>
              <a:ext uri="{FF2B5EF4-FFF2-40B4-BE49-F238E27FC236}">
                <a16:creationId xmlns:a16="http://schemas.microsoft.com/office/drawing/2014/main" id="{672176BC-6A2A-04C9-DF44-A185DF015258}"/>
              </a:ext>
            </a:extLst>
          </p:cNvPr>
          <p:cNvPicPr>
            <a:picLocks noChangeAspect="1"/>
          </p:cNvPicPr>
          <p:nvPr/>
        </p:nvPicPr>
        <p:blipFill>
          <a:blip r:embed="rId2"/>
          <a:stretch>
            <a:fillRect/>
          </a:stretch>
        </p:blipFill>
        <p:spPr>
          <a:xfrm>
            <a:off x="385823" y="2226762"/>
            <a:ext cx="7772400" cy="2825086"/>
          </a:xfrm>
          <a:prstGeom prst="rect">
            <a:avLst/>
          </a:prstGeom>
        </p:spPr>
      </p:pic>
    </p:spTree>
    <p:extLst>
      <p:ext uri="{BB962C8B-B14F-4D97-AF65-F5344CB8AC3E}">
        <p14:creationId xmlns:p14="http://schemas.microsoft.com/office/powerpoint/2010/main" val="3034070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5C7A40-975C-1CA6-44CC-146C6DB82E80}"/>
              </a:ext>
            </a:extLst>
          </p:cNvPr>
          <p:cNvSpPr>
            <a:spLocks noGrp="1"/>
          </p:cNvSpPr>
          <p:nvPr>
            <p:ph idx="1"/>
          </p:nvPr>
        </p:nvSpPr>
        <p:spPr/>
        <p:txBody>
          <a:bodyPr/>
          <a:lstStyle/>
          <a:p>
            <a:r>
              <a:rPr lang="en-SG" dirty="0"/>
              <a:t>Take a closer look at one of the views you just created:</a:t>
            </a:r>
          </a:p>
          <a:p>
            <a:pPr>
              <a:buFont typeface="+mj-lt"/>
              <a:buAutoNum type="arabicPeriod"/>
            </a:pPr>
            <a:r>
              <a:rPr lang="en-SG" dirty="0"/>
              <a:t>Click the </a:t>
            </a:r>
            <a:r>
              <a:rPr lang="en-SG" b="1" dirty="0"/>
              <a:t>vertical ellipsis</a:t>
            </a:r>
            <a:r>
              <a:rPr lang="en-SG" dirty="0"/>
              <a:t> at the right side of the row for the </a:t>
            </a:r>
            <a:r>
              <a:rPr lang="en-SG" b="1" dirty="0"/>
              <a:t>CUSTOMER_SUMMARY_V</a:t>
            </a:r>
            <a:r>
              <a:rPr lang="en-SG" dirty="0"/>
              <a:t> view.</a:t>
            </a:r>
          </a:p>
          <a:p>
            <a:pPr>
              <a:buFont typeface="+mj-lt"/>
              <a:buAutoNum type="arabicPeriod"/>
            </a:pPr>
            <a:r>
              <a:rPr lang="en-SG" dirty="0"/>
              <a:t>Notice all of the various things you can do with the view, such as viewing details about it (which includes previewing the data), managing access, and publishing the view to a </a:t>
            </a:r>
            <a:r>
              <a:rPr lang="en-SG" dirty="0" err="1"/>
              <a:t>catalog</a:t>
            </a:r>
            <a:r>
              <a:rPr lang="en-SG" dirty="0"/>
              <a:t>. Select </a:t>
            </a:r>
            <a:r>
              <a:rPr lang="en-SG" b="1" dirty="0"/>
              <a:t>View details</a:t>
            </a:r>
            <a:r>
              <a:rPr lang="en-SG" dirty="0"/>
              <a:t> to preview the data in the view.</a:t>
            </a:r>
          </a:p>
          <a:p>
            <a:r>
              <a:rPr lang="en-SG" b="1" dirty="0"/>
              <a:t>Note:</a:t>
            </a:r>
            <a:r>
              <a:rPr lang="en-SG" dirty="0"/>
              <a:t> You may need to wait a few seconds for the rows to be displayed. The preview area will remain blank (showing "0 Columns" and "0 Rows") until the rows are loaded.</a:t>
            </a:r>
          </a:p>
          <a:p>
            <a:endParaRPr lang="en-US" dirty="0"/>
          </a:p>
        </p:txBody>
      </p:sp>
      <p:sp>
        <p:nvSpPr>
          <p:cNvPr id="3" name="Title 2">
            <a:extLst>
              <a:ext uri="{FF2B5EF4-FFF2-40B4-BE49-F238E27FC236}">
                <a16:creationId xmlns:a16="http://schemas.microsoft.com/office/drawing/2014/main" id="{7B1AD9F4-6BF5-CB9F-AB73-187290DDA571}"/>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3596346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7E4248-3DB5-0AA0-4858-6C2F727B5A0C}"/>
              </a:ext>
            </a:extLst>
          </p:cNvPr>
          <p:cNvSpPr>
            <a:spLocks noGrp="1"/>
          </p:cNvSpPr>
          <p:nvPr>
            <p:ph idx="1"/>
          </p:nvPr>
        </p:nvSpPr>
        <p:spPr/>
        <p:txBody>
          <a:bodyPr/>
          <a:lstStyle/>
          <a:p>
            <a:r>
              <a:rPr lang="en-SG" b="1" dirty="0"/>
              <a:t>Manage Access</a:t>
            </a:r>
          </a:p>
          <a:p>
            <a:r>
              <a:rPr lang="en-SG" dirty="0"/>
              <a:t>Virtual objects can be accessed by applications through Watson Query. More specifically, an application can connect to Watson Query and issue queries against the objects that the application has access to (based on the user associated with the connection).</a:t>
            </a:r>
          </a:p>
          <a:p>
            <a:r>
              <a:rPr lang="en-SG" dirty="0"/>
              <a:t>There are two levels of access control that need to be managed. First, at the Watson Query level – where users need to be added and assigned roles. Second, at the individual object level – where users are granted access to an object in order to view and query the data associated with it.</a:t>
            </a:r>
          </a:p>
          <a:p>
            <a:r>
              <a:rPr lang="en-SG" dirty="0"/>
              <a:t>1. Select </a:t>
            </a:r>
            <a:r>
              <a:rPr lang="en-SG" b="1" dirty="0"/>
              <a:t>Administration &gt; User management</a:t>
            </a:r>
            <a:r>
              <a:rPr lang="en-SG" dirty="0"/>
              <a:t> from the side menu. You should start in the </a:t>
            </a:r>
            <a:r>
              <a:rPr lang="en-SG" b="1" dirty="0"/>
              <a:t>Users</a:t>
            </a:r>
            <a:r>
              <a:rPr lang="en-SG" dirty="0"/>
              <a:t> tab by default.</a:t>
            </a:r>
          </a:p>
          <a:p>
            <a:endParaRPr lang="en-US" dirty="0"/>
          </a:p>
        </p:txBody>
      </p:sp>
      <p:sp>
        <p:nvSpPr>
          <p:cNvPr id="3" name="Title 2">
            <a:extLst>
              <a:ext uri="{FF2B5EF4-FFF2-40B4-BE49-F238E27FC236}">
                <a16:creationId xmlns:a16="http://schemas.microsoft.com/office/drawing/2014/main" id="{693DE0A3-B40E-3722-CF2F-7D06D65A7266}"/>
              </a:ext>
            </a:extLst>
          </p:cNvPr>
          <p:cNvSpPr>
            <a:spLocks noGrp="1"/>
          </p:cNvSpPr>
          <p:nvPr>
            <p:ph type="title"/>
          </p:nvPr>
        </p:nvSpPr>
        <p:spPr/>
        <p:txBody>
          <a:bodyPr/>
          <a:lstStyle/>
          <a:p>
            <a:r>
              <a:rPr lang="en-US" dirty="0"/>
              <a:t>Manage access</a:t>
            </a:r>
          </a:p>
        </p:txBody>
      </p:sp>
      <p:pic>
        <p:nvPicPr>
          <p:cNvPr id="4" name="Picture 3" descr="A screenshot of a computer&#10;&#10;Description automatically generated with medium confidence">
            <a:extLst>
              <a:ext uri="{FF2B5EF4-FFF2-40B4-BE49-F238E27FC236}">
                <a16:creationId xmlns:a16="http://schemas.microsoft.com/office/drawing/2014/main" id="{FC9B3B14-4F55-7C64-E8B2-1B30F04A34DE}"/>
              </a:ext>
            </a:extLst>
          </p:cNvPr>
          <p:cNvPicPr>
            <a:picLocks noChangeAspect="1"/>
          </p:cNvPicPr>
          <p:nvPr/>
        </p:nvPicPr>
        <p:blipFill>
          <a:blip r:embed="rId2"/>
          <a:stretch>
            <a:fillRect/>
          </a:stretch>
        </p:blipFill>
        <p:spPr>
          <a:xfrm>
            <a:off x="363254" y="3540211"/>
            <a:ext cx="11040741" cy="2872946"/>
          </a:xfrm>
          <a:prstGeom prst="rect">
            <a:avLst/>
          </a:prstGeom>
        </p:spPr>
      </p:pic>
    </p:spTree>
    <p:extLst>
      <p:ext uri="{BB962C8B-B14F-4D97-AF65-F5344CB8AC3E}">
        <p14:creationId xmlns:p14="http://schemas.microsoft.com/office/powerpoint/2010/main" val="1382848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D333AB-F0E8-AF59-80AA-166B69C88590}"/>
              </a:ext>
            </a:extLst>
          </p:cNvPr>
          <p:cNvPicPr>
            <a:picLocks noChangeAspect="1"/>
          </p:cNvPicPr>
          <p:nvPr/>
        </p:nvPicPr>
        <p:blipFill>
          <a:blip r:embed="rId2"/>
          <a:stretch>
            <a:fillRect/>
          </a:stretch>
        </p:blipFill>
        <p:spPr>
          <a:xfrm>
            <a:off x="5439705" y="1229496"/>
            <a:ext cx="5079057" cy="3816832"/>
          </a:xfrm>
          <a:prstGeom prst="rect">
            <a:avLst/>
          </a:prstGeom>
          <a:effectLst>
            <a:outerShdw blurRad="785728" dist="50800" dir="5400000" algn="ctr" rotWithShape="0">
              <a:srgbClr val="000000">
                <a:alpha val="43137"/>
              </a:srgbClr>
            </a:outerShdw>
          </a:effectLst>
        </p:spPr>
      </p:pic>
      <p:sp>
        <p:nvSpPr>
          <p:cNvPr id="3" name="Title 2">
            <a:extLst>
              <a:ext uri="{FF2B5EF4-FFF2-40B4-BE49-F238E27FC236}">
                <a16:creationId xmlns:a16="http://schemas.microsoft.com/office/drawing/2014/main" id="{C37C8FF1-3E5F-F3DC-394F-8585C6117EBF}"/>
              </a:ext>
            </a:extLst>
          </p:cNvPr>
          <p:cNvSpPr>
            <a:spLocks noGrp="1"/>
          </p:cNvSpPr>
          <p:nvPr>
            <p:ph type="title"/>
          </p:nvPr>
        </p:nvSpPr>
        <p:spPr/>
        <p:txBody>
          <a:bodyPr/>
          <a:lstStyle/>
          <a:p>
            <a:r>
              <a:rPr lang="en-US" dirty="0"/>
              <a:t>A1.1A.2:  Data Lineage</a:t>
            </a:r>
          </a:p>
        </p:txBody>
      </p:sp>
      <p:sp>
        <p:nvSpPr>
          <p:cNvPr id="4" name="Slide Number Placeholder 2">
            <a:extLst>
              <a:ext uri="{FF2B5EF4-FFF2-40B4-BE49-F238E27FC236}">
                <a16:creationId xmlns:a16="http://schemas.microsoft.com/office/drawing/2014/main" id="{86E6B300-A996-2140-A8FF-2C0991797DB3}"/>
              </a:ext>
            </a:extLst>
          </p:cNvPr>
          <p:cNvSpPr txBox="1">
            <a:spLocks/>
          </p:cNvSpPr>
          <p:nvPr/>
        </p:nvSpPr>
        <p:spPr>
          <a:xfrm>
            <a:off x="9448802" y="6427783"/>
            <a:ext cx="2438309" cy="19526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r" defTabSz="914621">
              <a:defRPr/>
            </a:pPr>
            <a:fld id="{59395FB3-9C97-154F-86B2-7E381B951268}" type="slidenum">
              <a:rPr lang="en-US" sz="800">
                <a:solidFill>
                  <a:srgbClr val="000000"/>
                </a:solidFill>
                <a:latin typeface="IBM Plex Sans" panose="020B0503050203000203" pitchFamily="34" charset="0"/>
              </a:rPr>
              <a:pPr algn="r" defTabSz="914621">
                <a:defRPr/>
              </a:pPr>
              <a:t>3</a:t>
            </a:fld>
            <a:endParaRPr lang="en-US" sz="800" dirty="0">
              <a:solidFill>
                <a:srgbClr val="000000"/>
              </a:solidFill>
              <a:latin typeface="IBM Plex Sans" panose="020B0503050203000203" pitchFamily="34" charset="0"/>
            </a:endParaRPr>
          </a:p>
        </p:txBody>
      </p:sp>
      <p:sp>
        <p:nvSpPr>
          <p:cNvPr id="5" name="Footer Placeholder 3">
            <a:extLst>
              <a:ext uri="{FF2B5EF4-FFF2-40B4-BE49-F238E27FC236}">
                <a16:creationId xmlns:a16="http://schemas.microsoft.com/office/drawing/2014/main" id="{710B71CC-FB69-0F55-C95F-1018DD63D19D}"/>
              </a:ext>
            </a:extLst>
          </p:cNvPr>
          <p:cNvSpPr txBox="1">
            <a:spLocks/>
          </p:cNvSpPr>
          <p:nvPr/>
        </p:nvSpPr>
        <p:spPr>
          <a:xfrm>
            <a:off x="304889" y="6410849"/>
            <a:ext cx="5486313" cy="19526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33">
              <a:defRPr/>
            </a:pPr>
            <a:r>
              <a:rPr lang="en-US" sz="800">
                <a:solidFill>
                  <a:srgbClr val="000000"/>
                </a:solidFill>
              </a:rPr>
              <a:t>© 2022 IBM Corporation</a:t>
            </a:r>
            <a:endParaRPr lang="en-US" sz="800" dirty="0">
              <a:solidFill>
                <a:srgbClr val="000000"/>
              </a:solidFill>
            </a:endParaRPr>
          </a:p>
        </p:txBody>
      </p:sp>
      <p:sp>
        <p:nvSpPr>
          <p:cNvPr id="6" name="Title 1">
            <a:extLst>
              <a:ext uri="{FF2B5EF4-FFF2-40B4-BE49-F238E27FC236}">
                <a16:creationId xmlns:a16="http://schemas.microsoft.com/office/drawing/2014/main" id="{03EA9F02-A28B-C04D-B3FE-9C8174D78AC9}"/>
              </a:ext>
            </a:extLst>
          </p:cNvPr>
          <p:cNvSpPr txBox="1">
            <a:spLocks/>
          </p:cNvSpPr>
          <p:nvPr/>
        </p:nvSpPr>
        <p:spPr>
          <a:xfrm>
            <a:off x="223100" y="1339614"/>
            <a:ext cx="4786113" cy="460332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380990" indent="-380990" defTabSz="1219170">
              <a:lnSpc>
                <a:spcPct val="150000"/>
              </a:lnSpc>
              <a:buFont typeface="Wingdings" pitchFamily="2" charset="2"/>
              <a:buChar char="ü"/>
              <a:defRPr/>
            </a:pPr>
            <a:r>
              <a:rPr lang="en-US" sz="1867" kern="0" dirty="0">
                <a:solidFill>
                  <a:srgbClr val="000000"/>
                </a:solidFill>
              </a:rPr>
              <a:t>Provides business-user-friendly summary view</a:t>
            </a:r>
          </a:p>
          <a:p>
            <a:pPr marL="380990" indent="-380990" defTabSz="1219170">
              <a:lnSpc>
                <a:spcPct val="150000"/>
              </a:lnSpc>
              <a:buFont typeface="Wingdings" pitchFamily="2" charset="2"/>
              <a:buChar char="ü"/>
              <a:defRPr/>
            </a:pPr>
            <a:r>
              <a:rPr lang="en-US" sz="1867" kern="0" dirty="0">
                <a:solidFill>
                  <a:srgbClr val="000000"/>
                </a:solidFill>
              </a:rPr>
              <a:t>Drill down to view technical details</a:t>
            </a:r>
          </a:p>
          <a:p>
            <a:pPr marL="380990" indent="-380990" defTabSz="1219170">
              <a:lnSpc>
                <a:spcPct val="150000"/>
              </a:lnSpc>
              <a:buFont typeface="Wingdings" pitchFamily="2" charset="2"/>
              <a:buChar char="ü"/>
              <a:defRPr/>
            </a:pPr>
            <a:r>
              <a:rPr lang="en-US" sz="1867" kern="0" dirty="0">
                <a:solidFill>
                  <a:srgbClr val="000000"/>
                </a:solidFill>
              </a:rPr>
              <a:t>Automated discovery of data flows from 3rd party tools</a:t>
            </a:r>
          </a:p>
          <a:p>
            <a:pPr marL="380990" indent="-380990" defTabSz="1219170">
              <a:lnSpc>
                <a:spcPct val="150000"/>
              </a:lnSpc>
              <a:buFont typeface="Wingdings" pitchFamily="2" charset="2"/>
              <a:buChar char="ü"/>
              <a:defRPr/>
            </a:pPr>
            <a:r>
              <a:rPr lang="en-US" sz="1867" kern="0" dirty="0">
                <a:solidFill>
                  <a:srgbClr val="000000"/>
                </a:solidFill>
              </a:rPr>
              <a:t>Code analysis of stored procedures &amp; ETL jobs capture transformations </a:t>
            </a:r>
          </a:p>
          <a:p>
            <a:pPr marL="380990" indent="-380990" defTabSz="1219170">
              <a:lnSpc>
                <a:spcPct val="150000"/>
              </a:lnSpc>
              <a:buFont typeface="Wingdings" pitchFamily="2" charset="2"/>
              <a:buChar char="ü"/>
              <a:defRPr/>
            </a:pPr>
            <a:r>
              <a:rPr lang="en-US" sz="1867" kern="0" dirty="0">
                <a:solidFill>
                  <a:srgbClr val="000000"/>
                </a:solidFill>
              </a:rPr>
              <a:t>Manual lineage through APIs</a:t>
            </a:r>
          </a:p>
          <a:p>
            <a:pPr marL="380990" indent="-380990" defTabSz="1219170">
              <a:lnSpc>
                <a:spcPct val="150000"/>
              </a:lnSpc>
              <a:buFont typeface="Wingdings" pitchFamily="2" charset="2"/>
              <a:buChar char="ü"/>
              <a:defRPr/>
            </a:pPr>
            <a:r>
              <a:rPr lang="en-US" sz="1867" kern="0" dirty="0">
                <a:solidFill>
                  <a:srgbClr val="000000"/>
                </a:solidFill>
              </a:rPr>
              <a:t>Technical, Indirect, and Historical data lineage GUI</a:t>
            </a:r>
          </a:p>
          <a:p>
            <a:pPr marL="380990" indent="-380990" defTabSz="1219170">
              <a:lnSpc>
                <a:spcPct val="150000"/>
              </a:lnSpc>
              <a:buFont typeface="Wingdings" pitchFamily="2" charset="2"/>
              <a:buChar char="ü"/>
              <a:defRPr/>
            </a:pPr>
            <a:r>
              <a:rPr lang="en-US" sz="1867" kern="0" dirty="0">
                <a:solidFill>
                  <a:srgbClr val="000000"/>
                </a:solidFill>
              </a:rPr>
              <a:t>Rules to filter for things needed in data lineage</a:t>
            </a:r>
          </a:p>
          <a:p>
            <a:pPr marL="380990" indent="-380990" defTabSz="1219170">
              <a:lnSpc>
                <a:spcPct val="150000"/>
              </a:lnSpc>
              <a:buFont typeface="Wingdings" pitchFamily="2" charset="2"/>
              <a:buChar char="ü"/>
              <a:defRPr/>
            </a:pPr>
            <a:endParaRPr lang="en-US" sz="1867" kern="0" dirty="0">
              <a:solidFill>
                <a:srgbClr val="000000"/>
              </a:solidFill>
            </a:endParaRPr>
          </a:p>
        </p:txBody>
      </p:sp>
      <p:pic>
        <p:nvPicPr>
          <p:cNvPr id="7" name="Picture 6" descr="Graphical user interface, application, PowerPoint&#10;&#10;Description automatically generated">
            <a:extLst>
              <a:ext uri="{FF2B5EF4-FFF2-40B4-BE49-F238E27FC236}">
                <a16:creationId xmlns:a16="http://schemas.microsoft.com/office/drawing/2014/main" id="{5D5BD335-8B3B-496B-8188-5BD9E7A4332F}"/>
              </a:ext>
            </a:extLst>
          </p:cNvPr>
          <p:cNvPicPr>
            <a:picLocks noChangeAspect="1"/>
          </p:cNvPicPr>
          <p:nvPr/>
        </p:nvPicPr>
        <p:blipFill rotWithShape="1">
          <a:blip r:embed="rId3"/>
          <a:srcRect t="12054" b="3673"/>
          <a:stretch/>
        </p:blipFill>
        <p:spPr>
          <a:xfrm>
            <a:off x="5968277" y="4139888"/>
            <a:ext cx="5962163" cy="248316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91059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C68D21-C2CB-5D3C-690E-A101EDF1F17F}"/>
              </a:ext>
            </a:extLst>
          </p:cNvPr>
          <p:cNvSpPr>
            <a:spLocks noGrp="1"/>
          </p:cNvSpPr>
          <p:nvPr>
            <p:ph idx="1"/>
          </p:nvPr>
        </p:nvSpPr>
        <p:spPr/>
        <p:txBody>
          <a:bodyPr/>
          <a:lstStyle/>
          <a:p>
            <a:r>
              <a:rPr lang="en-SG" dirty="0"/>
              <a:t>Make note of your user ID as you will need to use it later in this lab. </a:t>
            </a:r>
            <a:r>
              <a:rPr lang="en-SG" i="1" dirty="0"/>
              <a:t>Write it down or copy it into a document</a:t>
            </a:r>
            <a:r>
              <a:rPr lang="en-SG" dirty="0"/>
              <a:t>.</a:t>
            </a:r>
          </a:p>
          <a:p>
            <a:r>
              <a:rPr lang="en-SG" dirty="0"/>
              <a:t>dv_ibmid_270006g705</a:t>
            </a:r>
          </a:p>
          <a:p>
            <a:endParaRPr lang="en-SG" dirty="0"/>
          </a:p>
          <a:p>
            <a:r>
              <a:rPr lang="en-SG" dirty="0"/>
              <a:t>There are four roles that can be assigned to users in the Watson Query environment:</a:t>
            </a:r>
          </a:p>
          <a:p>
            <a:pPr>
              <a:buFont typeface="Arial" panose="020B0604020202020204" pitchFamily="34" charset="0"/>
              <a:buChar char="•"/>
            </a:pPr>
            <a:r>
              <a:rPr lang="en-SG" b="1" dirty="0"/>
              <a:t>Manager:</a:t>
            </a:r>
            <a:r>
              <a:rPr lang="en-SG" dirty="0"/>
              <a:t> Administrator of the environment and “super user” – able to perform all activities, including adding other users.</a:t>
            </a:r>
          </a:p>
          <a:p>
            <a:pPr>
              <a:buFont typeface="Arial" panose="020B0604020202020204" pitchFamily="34" charset="0"/>
              <a:buChar char="•"/>
            </a:pPr>
            <a:r>
              <a:rPr lang="en-SG" b="1" dirty="0"/>
              <a:t>Engineer:</a:t>
            </a:r>
            <a:r>
              <a:rPr lang="en-SG" dirty="0"/>
              <a:t> Configures the data sources, virtualizes data, and manages access to virtual objects. Users with this role can create a virtual table or view and grant access to it to users with the Engineer or User role.</a:t>
            </a:r>
          </a:p>
          <a:p>
            <a:pPr>
              <a:buFont typeface="Arial" panose="020B0604020202020204" pitchFamily="34" charset="0"/>
              <a:buChar char="•"/>
            </a:pPr>
            <a:r>
              <a:rPr lang="en-SG" b="1" dirty="0"/>
              <a:t>Steward:</a:t>
            </a:r>
            <a:r>
              <a:rPr lang="en-SG" dirty="0"/>
              <a:t> Can access data in all user tables and views. Unlike users with the Engineer role, a user with the Steward role cannot configure data sources or create virtual tables – but it can create virtual views on top of existing virtual tables and views.</a:t>
            </a:r>
          </a:p>
          <a:p>
            <a:pPr>
              <a:buFont typeface="Arial" panose="020B0604020202020204" pitchFamily="34" charset="0"/>
              <a:buChar char="•"/>
            </a:pPr>
            <a:r>
              <a:rPr lang="en-SG" b="1" dirty="0"/>
              <a:t>User:</a:t>
            </a:r>
            <a:r>
              <a:rPr lang="en-SG" dirty="0"/>
              <a:t> Can create views on top of virtual tables and views to which they have been given access.</a:t>
            </a:r>
          </a:p>
          <a:p>
            <a:endParaRPr lang="en-US" dirty="0"/>
          </a:p>
        </p:txBody>
      </p:sp>
      <p:sp>
        <p:nvSpPr>
          <p:cNvPr id="3" name="Title 2">
            <a:extLst>
              <a:ext uri="{FF2B5EF4-FFF2-40B4-BE49-F238E27FC236}">
                <a16:creationId xmlns:a16="http://schemas.microsoft.com/office/drawing/2014/main" id="{6CB81919-7293-D88A-D70F-8F6920EEA35A}"/>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660441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69F6C4-A631-F01C-D8B9-14EA8EC0826C}"/>
              </a:ext>
            </a:extLst>
          </p:cNvPr>
          <p:cNvSpPr>
            <a:spLocks noGrp="1"/>
          </p:cNvSpPr>
          <p:nvPr>
            <p:ph idx="1"/>
          </p:nvPr>
        </p:nvSpPr>
        <p:spPr/>
        <p:txBody>
          <a:bodyPr/>
          <a:lstStyle/>
          <a:p>
            <a:r>
              <a:rPr lang="en-SG" dirty="0"/>
              <a:t>To show the process of adding a regular user and managing access to virtual objects, you are going to add an existing IBM ID to the Watson Query environment. This is a user that was previously created for use within the Data and AI Live Demos environment. This user will be referred to as the </a:t>
            </a:r>
            <a:r>
              <a:rPr lang="en-SG" i="1" dirty="0"/>
              <a:t>business user</a:t>
            </a:r>
            <a:r>
              <a:rPr lang="en-SG" dirty="0"/>
              <a:t> going forward.</a:t>
            </a:r>
          </a:p>
          <a:p>
            <a:pPr>
              <a:buFont typeface="+mj-lt"/>
              <a:buAutoNum type="arabicPeriod" startAt="3"/>
            </a:pPr>
            <a:r>
              <a:rPr lang="en-SG" dirty="0"/>
              <a:t>Click </a:t>
            </a:r>
            <a:r>
              <a:rPr lang="en-SG" b="1" dirty="0"/>
              <a:t>Grant access+</a:t>
            </a:r>
            <a:r>
              <a:rPr lang="en-SG" dirty="0"/>
              <a:t> on the right.</a:t>
            </a:r>
          </a:p>
          <a:p>
            <a:r>
              <a:rPr lang="en-SG" dirty="0"/>
              <a:t>Select </a:t>
            </a:r>
            <a:r>
              <a:rPr lang="en-SG" b="1" dirty="0"/>
              <a:t>User</a:t>
            </a:r>
            <a:r>
              <a:rPr lang="en-SG" dirty="0"/>
              <a:t> for the </a:t>
            </a:r>
            <a:r>
              <a:rPr lang="en-SG" b="1" dirty="0"/>
              <a:t>Role</a:t>
            </a:r>
            <a:r>
              <a:rPr lang="en-SG" dirty="0"/>
              <a:t>.</a:t>
            </a:r>
          </a:p>
          <a:p>
            <a:r>
              <a:rPr lang="en-SG" dirty="0"/>
              <a:t>Click </a:t>
            </a:r>
            <a:r>
              <a:rPr lang="en-SG" b="1" dirty="0"/>
              <a:t>Create</a:t>
            </a:r>
            <a:r>
              <a:rPr lang="en-SG" dirty="0"/>
              <a:t>. This may take a minute or two to complete. </a:t>
            </a:r>
            <a:r>
              <a:rPr lang="en-SG" i="1" dirty="0"/>
              <a:t>Wait until it completes.</a:t>
            </a:r>
            <a:endParaRPr lang="en-SG" dirty="0"/>
          </a:p>
          <a:p>
            <a:r>
              <a:rPr lang="en-SG" b="1" dirty="0"/>
              <a:t>Accessing Virtual Objects:</a:t>
            </a:r>
          </a:p>
          <a:p>
            <a:r>
              <a:rPr lang="en-SG" dirty="0"/>
              <a:t>Generally speaking, by default, virtual objects are only accessible by the user that created them (unless a user has a role that permits access to all of the objects created). Therefore, the customer-related virtual tables and the virtual views that you created earlier in this lab are only accessible by you, and not by the business user you just added. This business user must be explicitly granted access to the virtual objects you created.</a:t>
            </a:r>
          </a:p>
          <a:p>
            <a:pPr>
              <a:buFont typeface="+mj-lt"/>
              <a:buAutoNum type="arabicPeriod"/>
            </a:pPr>
            <a:r>
              <a:rPr lang="en-SG" dirty="0"/>
              <a:t>Select </a:t>
            </a:r>
            <a:r>
              <a:rPr lang="en-SG" b="1" dirty="0"/>
              <a:t>Virtualization &gt; Virtualized data</a:t>
            </a:r>
            <a:r>
              <a:rPr lang="en-SG" dirty="0"/>
              <a:t> from the side menu.</a:t>
            </a:r>
          </a:p>
          <a:p>
            <a:pPr>
              <a:buFont typeface="+mj-lt"/>
              <a:buAutoNum type="arabicPeriod" startAt="2"/>
            </a:pPr>
            <a:r>
              <a:rPr lang="en-SG" dirty="0"/>
              <a:t>Check the </a:t>
            </a:r>
            <a:r>
              <a:rPr lang="en-SG" b="1" dirty="0"/>
              <a:t>box beside each of the objects</a:t>
            </a:r>
            <a:r>
              <a:rPr lang="en-SG" dirty="0"/>
              <a:t> in the table (or check the box in the table header to select all of them at once).</a:t>
            </a:r>
          </a:p>
          <a:p>
            <a:pPr>
              <a:buFont typeface="+mj-lt"/>
              <a:buAutoNum type="arabicPeriod" startAt="2"/>
            </a:pPr>
            <a:r>
              <a:rPr lang="en-SG" dirty="0"/>
              <a:t>Click </a:t>
            </a:r>
            <a:r>
              <a:rPr lang="en-SG" b="1" dirty="0"/>
              <a:t>Manage access</a:t>
            </a:r>
            <a:r>
              <a:rPr lang="en-SG" dirty="0"/>
              <a:t> on the right.</a:t>
            </a:r>
          </a:p>
          <a:p>
            <a:pPr>
              <a:buFont typeface="+mj-lt"/>
              <a:buAutoNum type="arabicPeriod" startAt="2"/>
            </a:pPr>
            <a:r>
              <a:rPr lang="en-SG" dirty="0"/>
              <a:t>When the </a:t>
            </a:r>
            <a:r>
              <a:rPr lang="en-SG" b="1" dirty="0"/>
              <a:t>Manage access to virtual objects</a:t>
            </a:r>
            <a:r>
              <a:rPr lang="en-SG" dirty="0"/>
              <a:t> window pops up, click </a:t>
            </a:r>
            <a:r>
              <a:rPr lang="en-SG" b="1" dirty="0"/>
              <a:t>Continue</a:t>
            </a:r>
            <a:r>
              <a:rPr lang="en-SG" dirty="0"/>
              <a:t>.</a:t>
            </a:r>
          </a:p>
          <a:p>
            <a:endParaRPr lang="en-US" dirty="0"/>
          </a:p>
        </p:txBody>
      </p:sp>
      <p:sp>
        <p:nvSpPr>
          <p:cNvPr id="3" name="Title 2">
            <a:extLst>
              <a:ext uri="{FF2B5EF4-FFF2-40B4-BE49-F238E27FC236}">
                <a16:creationId xmlns:a16="http://schemas.microsoft.com/office/drawing/2014/main" id="{78AA731D-9330-7FFE-6315-6179B840DC90}"/>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290287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64D62-3B2F-0EFF-3358-B99229ECA489}"/>
              </a:ext>
            </a:extLst>
          </p:cNvPr>
          <p:cNvSpPr>
            <a:spLocks noGrp="1"/>
          </p:cNvSpPr>
          <p:nvPr>
            <p:ph idx="1"/>
          </p:nvPr>
        </p:nvSpPr>
        <p:spPr/>
        <p:txBody>
          <a:bodyPr/>
          <a:lstStyle/>
          <a:p>
            <a:pPr marL="185738" indent="-185738">
              <a:buAutoNum type="arabicPeriod"/>
            </a:pPr>
            <a:r>
              <a:rPr lang="en-SG" dirty="0"/>
              <a:t>Select </a:t>
            </a:r>
            <a:r>
              <a:rPr lang="en-SG" b="1" dirty="0"/>
              <a:t>Virtualization &gt; Virtualized data</a:t>
            </a:r>
            <a:r>
              <a:rPr lang="en-SG" dirty="0"/>
              <a:t> from the side menu.</a:t>
            </a:r>
          </a:p>
          <a:p>
            <a:pPr marL="185738" indent="-185738">
              <a:buAutoNum type="arabicPeriod"/>
            </a:pPr>
            <a:r>
              <a:rPr lang="en-SG" dirty="0"/>
              <a:t>Check the </a:t>
            </a:r>
            <a:r>
              <a:rPr lang="en-SG" b="1" dirty="0"/>
              <a:t>box beside each of the objects in the table</a:t>
            </a:r>
            <a:r>
              <a:rPr lang="en-SG" dirty="0"/>
              <a:t> (or check the box in the table header to select all of them at once).</a:t>
            </a:r>
          </a:p>
          <a:p>
            <a:pPr marL="185738" indent="-185738">
              <a:buAutoNum type="arabicPeriod"/>
            </a:pPr>
            <a:r>
              <a:rPr lang="en-SG" dirty="0"/>
              <a:t>Click </a:t>
            </a:r>
            <a:r>
              <a:rPr lang="en-SG" b="1" dirty="0"/>
              <a:t>Assign</a:t>
            </a:r>
            <a:r>
              <a:rPr lang="en-SG" dirty="0"/>
              <a:t> on the right</a:t>
            </a:r>
          </a:p>
          <a:p>
            <a:pPr marL="185738" indent="-185738">
              <a:buFont typeface="+mj-lt"/>
              <a:buAutoNum type="arabicPeriod" startAt="4"/>
            </a:pPr>
            <a:r>
              <a:rPr lang="en-SG" dirty="0"/>
              <a:t>In the </a:t>
            </a:r>
            <a:r>
              <a:rPr lang="en-SG" b="1" dirty="0"/>
              <a:t>Select a project</a:t>
            </a:r>
            <a:r>
              <a:rPr lang="en-SG" dirty="0"/>
              <a:t> dropdown menu, select the </a:t>
            </a:r>
            <a:r>
              <a:rPr lang="en-SG" b="1" dirty="0"/>
              <a:t>Data Virtualization Lab</a:t>
            </a:r>
            <a:r>
              <a:rPr lang="en-SG" dirty="0"/>
              <a:t> project you created earlier.</a:t>
            </a:r>
          </a:p>
          <a:p>
            <a:pPr marL="185738" indent="-185738">
              <a:buFont typeface="+mj-lt"/>
              <a:buAutoNum type="arabicPeriod" startAt="4"/>
            </a:pPr>
            <a:r>
              <a:rPr lang="en-SG" dirty="0"/>
              <a:t>Click the </a:t>
            </a:r>
            <a:r>
              <a:rPr lang="en-SG" b="1" dirty="0"/>
              <a:t>Assign</a:t>
            </a:r>
            <a:r>
              <a:rPr lang="en-SG" dirty="0"/>
              <a:t> button. You will be returned to the </a:t>
            </a:r>
            <a:r>
              <a:rPr lang="en-SG" b="1" dirty="0"/>
              <a:t>Virtualized data</a:t>
            </a:r>
            <a:r>
              <a:rPr lang="en-SG" dirty="0"/>
              <a:t> screen.</a:t>
            </a:r>
          </a:p>
          <a:p>
            <a:pPr marL="342900" indent="-342900">
              <a:buAutoNum type="arabicPeriod"/>
            </a:pPr>
            <a:endParaRPr lang="en-SG" dirty="0"/>
          </a:p>
          <a:p>
            <a:pPr marL="342900" indent="-342900">
              <a:buAutoNum type="arabicPeriod"/>
            </a:pPr>
            <a:endParaRPr lang="en-US" dirty="0"/>
          </a:p>
        </p:txBody>
      </p:sp>
      <p:sp>
        <p:nvSpPr>
          <p:cNvPr id="3" name="Title 2">
            <a:extLst>
              <a:ext uri="{FF2B5EF4-FFF2-40B4-BE49-F238E27FC236}">
                <a16:creationId xmlns:a16="http://schemas.microsoft.com/office/drawing/2014/main" id="{8C96975D-F381-657E-8CEF-94C4B7D2F8D7}"/>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a:extLst>
              <a:ext uri="{FF2B5EF4-FFF2-40B4-BE49-F238E27FC236}">
                <a16:creationId xmlns:a16="http://schemas.microsoft.com/office/drawing/2014/main" id="{A92170E3-EDDC-2D12-39C3-027B0D056171}"/>
              </a:ext>
            </a:extLst>
          </p:cNvPr>
          <p:cNvPicPr>
            <a:picLocks noChangeAspect="1"/>
          </p:cNvPicPr>
          <p:nvPr/>
        </p:nvPicPr>
        <p:blipFill>
          <a:blip r:embed="rId2"/>
          <a:stretch>
            <a:fillRect/>
          </a:stretch>
        </p:blipFill>
        <p:spPr>
          <a:xfrm>
            <a:off x="484742" y="3145601"/>
            <a:ext cx="7772400" cy="3268959"/>
          </a:xfrm>
          <a:prstGeom prst="rect">
            <a:avLst/>
          </a:prstGeom>
        </p:spPr>
      </p:pic>
    </p:spTree>
    <p:extLst>
      <p:ext uri="{BB962C8B-B14F-4D97-AF65-F5344CB8AC3E}">
        <p14:creationId xmlns:p14="http://schemas.microsoft.com/office/powerpoint/2010/main" val="4098870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6B49BF-6455-974E-D77E-5421A1176F63}"/>
              </a:ext>
            </a:extLst>
          </p:cNvPr>
          <p:cNvSpPr>
            <a:spLocks noGrp="1"/>
          </p:cNvSpPr>
          <p:nvPr>
            <p:ph idx="1"/>
          </p:nvPr>
        </p:nvSpPr>
        <p:spPr/>
        <p:txBody>
          <a:bodyPr/>
          <a:lstStyle/>
          <a:p>
            <a:pPr>
              <a:buFont typeface="+mj-lt"/>
              <a:buAutoNum type="arabicPeriod" startAt="6"/>
            </a:pPr>
            <a:r>
              <a:rPr lang="en-SG" dirty="0"/>
              <a:t>You may see a green pop-up message stating that the job assigning the virtual view to your project was submitted successfully. Click the </a:t>
            </a:r>
            <a:r>
              <a:rPr lang="en-SG" b="1" dirty="0"/>
              <a:t>X</a:t>
            </a:r>
            <a:r>
              <a:rPr lang="en-SG" dirty="0"/>
              <a:t> at the right side of the message to dismiss it.</a:t>
            </a:r>
          </a:p>
          <a:p>
            <a:r>
              <a:rPr lang="en-SG" dirty="0"/>
              <a:t>You will now go to the project to see the objects you just assigned to it.</a:t>
            </a:r>
          </a:p>
          <a:p>
            <a:r>
              <a:rPr lang="en-US" b="1" dirty="0"/>
              <a:t>Go to project – ‘metadata for banking’</a:t>
            </a:r>
          </a:p>
          <a:p>
            <a:pPr>
              <a:buFont typeface="+mj-lt"/>
              <a:buAutoNum type="arabicPeriod" startAt="7"/>
            </a:pPr>
            <a:r>
              <a:rPr lang="en-SG" dirty="0"/>
              <a:t>Click the </a:t>
            </a:r>
            <a:r>
              <a:rPr lang="en-SG" b="1" dirty="0"/>
              <a:t>Navigation menu</a:t>
            </a:r>
            <a:r>
              <a:rPr lang="en-SG" dirty="0"/>
              <a:t> in the top left corner.</a:t>
            </a:r>
          </a:p>
          <a:p>
            <a:pPr>
              <a:buFont typeface="+mj-lt"/>
              <a:buAutoNum type="arabicPeriod" startAt="7"/>
            </a:pPr>
            <a:r>
              <a:rPr lang="en-SG" dirty="0"/>
              <a:t>Select </a:t>
            </a:r>
            <a:r>
              <a:rPr lang="en-SG" b="1" dirty="0"/>
              <a:t>Projects &gt; View all projects</a:t>
            </a:r>
            <a:r>
              <a:rPr lang="en-SG" dirty="0"/>
              <a:t>.</a:t>
            </a:r>
          </a:p>
          <a:p>
            <a:pPr>
              <a:buFont typeface="+mj-lt"/>
              <a:buAutoNum type="arabicPeriod" startAt="7"/>
            </a:pPr>
            <a:r>
              <a:rPr lang="en-SG" dirty="0"/>
              <a:t>Click the </a:t>
            </a:r>
            <a:r>
              <a:rPr lang="en-SG" b="1" dirty="0"/>
              <a:t>Metadata for banking</a:t>
            </a:r>
            <a:r>
              <a:rPr lang="en-SG" dirty="0"/>
              <a:t> project name.</a:t>
            </a:r>
          </a:p>
          <a:p>
            <a:pPr>
              <a:buFont typeface="+mj-lt"/>
              <a:buAutoNum type="arabicPeriod" startAt="10"/>
            </a:pPr>
            <a:r>
              <a:rPr lang="en-SG" dirty="0"/>
              <a:t>In your project, select the </a:t>
            </a:r>
            <a:r>
              <a:rPr lang="en-SG" b="1" dirty="0"/>
              <a:t>Assets</a:t>
            </a:r>
            <a:r>
              <a:rPr lang="en-SG" dirty="0"/>
              <a:t> tab.</a:t>
            </a:r>
          </a:p>
          <a:p>
            <a:pPr>
              <a:buFont typeface="+mj-lt"/>
              <a:buAutoNum type="arabicPeriod" startAt="10"/>
            </a:pPr>
            <a:r>
              <a:rPr lang="en-SG" dirty="0"/>
              <a:t>Select </a:t>
            </a:r>
            <a:r>
              <a:rPr lang="en-SG" b="1" dirty="0"/>
              <a:t>All assets</a:t>
            </a:r>
            <a:r>
              <a:rPr lang="en-SG" dirty="0"/>
              <a:t> on the left (if not already selected).</a:t>
            </a:r>
          </a:p>
          <a:p>
            <a:r>
              <a:rPr lang="en-SG" dirty="0"/>
              <a:t>Here you should see the five virtual objects assigned to your project, as well as a </a:t>
            </a:r>
            <a:r>
              <a:rPr lang="en-SG" i="1" dirty="0"/>
              <a:t>Connection</a:t>
            </a:r>
            <a:r>
              <a:rPr lang="en-SG" dirty="0"/>
              <a:t> asset that was created for you automatically (in addition to the notebook you created in the project earlier). You may be wondering what that connection asset is used for. Read on.</a:t>
            </a:r>
          </a:p>
          <a:p>
            <a:pPr>
              <a:buFont typeface="+mj-lt"/>
              <a:buAutoNum type="arabicPeriod" startAt="7"/>
            </a:pPr>
            <a:endParaRPr lang="en-SG" dirty="0"/>
          </a:p>
          <a:p>
            <a:endParaRPr lang="en-US" dirty="0"/>
          </a:p>
        </p:txBody>
      </p:sp>
      <p:sp>
        <p:nvSpPr>
          <p:cNvPr id="3" name="Title 2">
            <a:extLst>
              <a:ext uri="{FF2B5EF4-FFF2-40B4-BE49-F238E27FC236}">
                <a16:creationId xmlns:a16="http://schemas.microsoft.com/office/drawing/2014/main" id="{D45AA5CB-7590-F7D5-D5FF-AE142E868626}"/>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with medium confidence">
            <a:extLst>
              <a:ext uri="{FF2B5EF4-FFF2-40B4-BE49-F238E27FC236}">
                <a16:creationId xmlns:a16="http://schemas.microsoft.com/office/drawing/2014/main" id="{5E56422E-9CE9-2BB2-B340-9B826677D144}"/>
              </a:ext>
            </a:extLst>
          </p:cNvPr>
          <p:cNvPicPr>
            <a:picLocks noChangeAspect="1"/>
          </p:cNvPicPr>
          <p:nvPr/>
        </p:nvPicPr>
        <p:blipFill>
          <a:blip r:embed="rId2"/>
          <a:stretch>
            <a:fillRect/>
          </a:stretch>
        </p:blipFill>
        <p:spPr>
          <a:xfrm>
            <a:off x="5838638" y="2617975"/>
            <a:ext cx="5732745" cy="2677925"/>
          </a:xfrm>
          <a:prstGeom prst="rect">
            <a:avLst/>
          </a:prstGeom>
        </p:spPr>
      </p:pic>
    </p:spTree>
    <p:extLst>
      <p:ext uri="{BB962C8B-B14F-4D97-AF65-F5344CB8AC3E}">
        <p14:creationId xmlns:p14="http://schemas.microsoft.com/office/powerpoint/2010/main" val="1687975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B348D3-6340-AAA7-E2B8-951D9126CBA6}"/>
              </a:ext>
            </a:extLst>
          </p:cNvPr>
          <p:cNvSpPr>
            <a:spLocks noGrp="1"/>
          </p:cNvSpPr>
          <p:nvPr>
            <p:ph idx="1"/>
          </p:nvPr>
        </p:nvSpPr>
        <p:spPr/>
        <p:txBody>
          <a:bodyPr/>
          <a:lstStyle/>
          <a:p>
            <a:r>
              <a:rPr lang="en-SG" dirty="0"/>
              <a:t>With respect to the contents of this notebook, </a:t>
            </a:r>
            <a:r>
              <a:rPr lang="en-SG" b="1" dirty="0"/>
              <a:t>Section #1</a:t>
            </a:r>
            <a:r>
              <a:rPr lang="en-SG" dirty="0"/>
              <a:t> includes cells with code to import needed Python libraries, setup connection variables, connect to Watson Query, and run a query to verify the connection was successful</a:t>
            </a:r>
            <a:endParaRPr lang="en-US" dirty="0"/>
          </a:p>
        </p:txBody>
      </p:sp>
      <p:sp>
        <p:nvSpPr>
          <p:cNvPr id="3" name="Title 2">
            <a:extLst>
              <a:ext uri="{FF2B5EF4-FFF2-40B4-BE49-F238E27FC236}">
                <a16:creationId xmlns:a16="http://schemas.microsoft.com/office/drawing/2014/main" id="{D1C87866-1DD6-F52B-1EA6-4F2FA0B0B825}"/>
              </a:ext>
            </a:extLst>
          </p:cNvPr>
          <p:cNvSpPr>
            <a:spLocks noGrp="1"/>
          </p:cNvSpPr>
          <p:nvPr>
            <p:ph type="title"/>
          </p:nvPr>
        </p:nvSpPr>
        <p:spPr/>
        <p:txBody>
          <a:bodyPr/>
          <a:lstStyle/>
          <a:p>
            <a:r>
              <a:rPr lang="en-US" dirty="0"/>
              <a:t>Data Virtualization </a:t>
            </a:r>
          </a:p>
        </p:txBody>
      </p:sp>
      <p:pic>
        <p:nvPicPr>
          <p:cNvPr id="5" name="Picture 4" descr="A screenshot of a computer&#10;&#10;Description automatically generated with low confidence">
            <a:extLst>
              <a:ext uri="{FF2B5EF4-FFF2-40B4-BE49-F238E27FC236}">
                <a16:creationId xmlns:a16="http://schemas.microsoft.com/office/drawing/2014/main" id="{E913120F-0AEA-D4CF-FDAD-39DDBED42E5D}"/>
              </a:ext>
            </a:extLst>
          </p:cNvPr>
          <p:cNvPicPr>
            <a:picLocks noChangeAspect="1"/>
          </p:cNvPicPr>
          <p:nvPr/>
        </p:nvPicPr>
        <p:blipFill>
          <a:blip r:embed="rId2"/>
          <a:stretch>
            <a:fillRect/>
          </a:stretch>
        </p:blipFill>
        <p:spPr>
          <a:xfrm>
            <a:off x="478996" y="2332921"/>
            <a:ext cx="10868910" cy="4142020"/>
          </a:xfrm>
          <a:prstGeom prst="rect">
            <a:avLst/>
          </a:prstGeom>
        </p:spPr>
      </p:pic>
    </p:spTree>
    <p:extLst>
      <p:ext uri="{BB962C8B-B14F-4D97-AF65-F5344CB8AC3E}">
        <p14:creationId xmlns:p14="http://schemas.microsoft.com/office/powerpoint/2010/main" val="279384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B00871-2DF3-F0A1-8D79-91AC4C4E8DBE}"/>
              </a:ext>
            </a:extLst>
          </p:cNvPr>
          <p:cNvSpPr>
            <a:spLocks noGrp="1"/>
          </p:cNvSpPr>
          <p:nvPr>
            <p:ph idx="1"/>
          </p:nvPr>
        </p:nvSpPr>
        <p:spPr/>
        <p:txBody>
          <a:bodyPr/>
          <a:lstStyle/>
          <a:p>
            <a:r>
              <a:rPr lang="en-SG" dirty="0"/>
              <a:t>The primary capability of data virtualization in Watson Query is to virtualize data sources so that data can remain in-place while it is accessed through a single framework. However, as a way to improve query performance, a cache can be created locally to store query results. When subsequent queries are executed, the query engine will automatically determine whether data can be served from a cache rather than the base data source(s), resulting in improved query performance. In fact, Watson Query can recommend caches that would improve query performance, and even write the SQL to create them, based on query history. Caches can be refreshed frequently (every hour, for example) to ensure the cached data remains current.</a:t>
            </a:r>
          </a:p>
          <a:p>
            <a:endParaRPr lang="en-SG" dirty="0"/>
          </a:p>
          <a:p>
            <a:pPr>
              <a:buFont typeface="+mj-lt"/>
              <a:buAutoNum type="arabicPeriod"/>
            </a:pPr>
            <a:r>
              <a:rPr lang="en-SG" dirty="0"/>
              <a:t>Open a new browser window and log in to </a:t>
            </a:r>
            <a:r>
              <a:rPr lang="en-SG" dirty="0">
                <a:hlinkClick r:id="rId2"/>
              </a:rPr>
              <a:t>Cloud Pak for Data as a Service</a:t>
            </a:r>
            <a:r>
              <a:rPr lang="en-SG" dirty="0"/>
              <a:t>.</a:t>
            </a:r>
          </a:p>
          <a:p>
            <a:pPr>
              <a:buFont typeface="+mj-lt"/>
              <a:buAutoNum type="arabicPeriod"/>
            </a:pPr>
            <a:r>
              <a:rPr lang="en-SG" dirty="0"/>
              <a:t>Click the </a:t>
            </a:r>
            <a:r>
              <a:rPr lang="en-SG" b="1" dirty="0"/>
              <a:t>Navigation (hamburger)</a:t>
            </a:r>
            <a:r>
              <a:rPr lang="en-SG" dirty="0"/>
              <a:t> icon in the upper-left corner and select </a:t>
            </a:r>
            <a:r>
              <a:rPr lang="en-SG" b="1" dirty="0"/>
              <a:t>Data &gt; Data virtualization</a:t>
            </a:r>
            <a:r>
              <a:rPr lang="en-SG" dirty="0"/>
              <a:t>.</a:t>
            </a:r>
          </a:p>
          <a:p>
            <a:pPr>
              <a:buFont typeface="+mj-lt"/>
              <a:buAutoNum type="arabicPeriod"/>
            </a:pPr>
            <a:r>
              <a:rPr lang="en-SG" dirty="0"/>
              <a:t>Select </a:t>
            </a:r>
            <a:r>
              <a:rPr lang="en-SG" b="1" dirty="0"/>
              <a:t>Virtualization &gt; Cache management</a:t>
            </a:r>
            <a:r>
              <a:rPr lang="en-SG" dirty="0"/>
              <a:t> from the side menu. This option is only visible to users with the </a:t>
            </a:r>
            <a:r>
              <a:rPr lang="en-SG" i="1" dirty="0"/>
              <a:t>Manager</a:t>
            </a:r>
            <a:r>
              <a:rPr lang="en-SG" dirty="0"/>
              <a:t> role, which you have.</a:t>
            </a:r>
          </a:p>
          <a:p>
            <a:endParaRPr lang="en-US" dirty="0"/>
          </a:p>
        </p:txBody>
      </p:sp>
      <p:sp>
        <p:nvSpPr>
          <p:cNvPr id="3" name="Title 2">
            <a:extLst>
              <a:ext uri="{FF2B5EF4-FFF2-40B4-BE49-F238E27FC236}">
                <a16:creationId xmlns:a16="http://schemas.microsoft.com/office/drawing/2014/main" id="{C71C2B78-4B23-F5F6-DE73-DD79DD23AD93}"/>
              </a:ext>
            </a:extLst>
          </p:cNvPr>
          <p:cNvSpPr>
            <a:spLocks noGrp="1"/>
          </p:cNvSpPr>
          <p:nvPr>
            <p:ph type="title"/>
          </p:nvPr>
        </p:nvSpPr>
        <p:spPr/>
        <p:txBody>
          <a:bodyPr/>
          <a:lstStyle/>
          <a:p>
            <a:r>
              <a:rPr lang="en-SG" b="1" dirty="0"/>
              <a:t>Data Caching</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EDEC39E-09F4-050E-99D6-F22CF00F077B}"/>
              </a:ext>
            </a:extLst>
          </p:cNvPr>
          <p:cNvPicPr>
            <a:picLocks noChangeAspect="1"/>
          </p:cNvPicPr>
          <p:nvPr/>
        </p:nvPicPr>
        <p:blipFill>
          <a:blip r:embed="rId3"/>
          <a:stretch>
            <a:fillRect/>
          </a:stretch>
        </p:blipFill>
        <p:spPr>
          <a:xfrm>
            <a:off x="529661" y="4114189"/>
            <a:ext cx="7453359" cy="2363421"/>
          </a:xfrm>
          <a:prstGeom prst="rect">
            <a:avLst/>
          </a:prstGeom>
        </p:spPr>
      </p:pic>
    </p:spTree>
    <p:extLst>
      <p:ext uri="{BB962C8B-B14F-4D97-AF65-F5344CB8AC3E}">
        <p14:creationId xmlns:p14="http://schemas.microsoft.com/office/powerpoint/2010/main" val="3264764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516540-F01D-935B-1789-17A2FC377FBF}"/>
              </a:ext>
            </a:extLst>
          </p:cNvPr>
          <p:cNvSpPr>
            <a:spLocks noGrp="1"/>
          </p:cNvSpPr>
          <p:nvPr>
            <p:ph idx="1"/>
          </p:nvPr>
        </p:nvSpPr>
        <p:spPr/>
        <p:txBody>
          <a:bodyPr/>
          <a:lstStyle/>
          <a:p>
            <a:r>
              <a:rPr lang="en-SG" dirty="0"/>
              <a:t>On the </a:t>
            </a:r>
            <a:r>
              <a:rPr lang="en-SG" b="1" dirty="0"/>
              <a:t>Cache management</a:t>
            </a:r>
            <a:r>
              <a:rPr lang="en-SG" dirty="0"/>
              <a:t> page you can create and manage data caches, as well as monitor the storage utilization and responsiveness of your caches.</a:t>
            </a:r>
          </a:p>
          <a:p>
            <a:r>
              <a:rPr lang="en-SG" b="1" dirty="0"/>
              <a:t>Cache storage</a:t>
            </a:r>
            <a:r>
              <a:rPr lang="en-SG" dirty="0"/>
              <a:t> information is visible in the upper-left portion of the screen. This includes the amount of storage used for both </a:t>
            </a:r>
            <a:r>
              <a:rPr lang="en-SG" i="1" dirty="0"/>
              <a:t>active</a:t>
            </a:r>
            <a:r>
              <a:rPr lang="en-SG" dirty="0"/>
              <a:t> and </a:t>
            </a:r>
            <a:r>
              <a:rPr lang="en-SG" i="1" dirty="0"/>
              <a:t>inactive</a:t>
            </a:r>
            <a:r>
              <a:rPr lang="en-SG" dirty="0"/>
              <a:t> caches. Query optimization considers only active caches for improving the performance of queries. Inactive caches are caches that have been deactivated and can't be used for query optimization.</a:t>
            </a:r>
          </a:p>
          <a:p>
            <a:r>
              <a:rPr lang="en-SG" dirty="0"/>
              <a:t>The upper-right portion of the screen shows query </a:t>
            </a:r>
            <a:r>
              <a:rPr lang="en-SG" b="1" dirty="0"/>
              <a:t>responsiveness</a:t>
            </a:r>
            <a:r>
              <a:rPr lang="en-SG" dirty="0"/>
              <a:t>. Here you can monitor how many queries ran in a specific execution time period. You can also compare the responsiveness of queries that use data caches and queries that do not use data caches.</a:t>
            </a:r>
          </a:p>
          <a:p>
            <a:r>
              <a:rPr lang="en-SG" dirty="0"/>
              <a:t>Active data caches can be viewed and managed in the </a:t>
            </a:r>
            <a:r>
              <a:rPr lang="en-SG" b="1" dirty="0"/>
              <a:t>Active data caches</a:t>
            </a:r>
            <a:r>
              <a:rPr lang="en-SG" dirty="0"/>
              <a:t> tab at the bottom of the screen. Caches that have been deactivated are listed in the </a:t>
            </a:r>
            <a:r>
              <a:rPr lang="en-SG" b="1" dirty="0"/>
              <a:t>Inactive data caches</a:t>
            </a:r>
            <a:r>
              <a:rPr lang="en-SG" dirty="0"/>
              <a:t> tab. Cache recommendations made by Watson Query can be found in the </a:t>
            </a:r>
            <a:r>
              <a:rPr lang="en-SG" b="1" dirty="0"/>
              <a:t>Recommended data caches</a:t>
            </a:r>
            <a:r>
              <a:rPr lang="en-SG" dirty="0"/>
              <a:t> tab.</a:t>
            </a:r>
          </a:p>
          <a:p>
            <a:r>
              <a:rPr lang="en-SG" dirty="0"/>
              <a:t>Select the </a:t>
            </a:r>
            <a:r>
              <a:rPr lang="en-SG" b="1" dirty="0"/>
              <a:t>Recommended data caches</a:t>
            </a:r>
            <a:r>
              <a:rPr lang="en-SG" dirty="0"/>
              <a:t> tab.</a:t>
            </a:r>
          </a:p>
          <a:p>
            <a:endParaRPr lang="en-US" dirty="0"/>
          </a:p>
        </p:txBody>
      </p:sp>
      <p:sp>
        <p:nvSpPr>
          <p:cNvPr id="3" name="Title 2">
            <a:extLst>
              <a:ext uri="{FF2B5EF4-FFF2-40B4-BE49-F238E27FC236}">
                <a16:creationId xmlns:a16="http://schemas.microsoft.com/office/drawing/2014/main" id="{A2D45DA8-A7AD-985D-D3B6-8555B79C6D9D}"/>
              </a:ext>
            </a:extLst>
          </p:cNvPr>
          <p:cNvSpPr>
            <a:spLocks noGrp="1"/>
          </p:cNvSpPr>
          <p:nvPr>
            <p:ph type="title"/>
          </p:nvPr>
        </p:nvSpPr>
        <p:spPr/>
        <p:txBody>
          <a:bodyPr/>
          <a:lstStyle/>
          <a:p>
            <a:r>
              <a:rPr lang="en-SG" b="1" dirty="0"/>
              <a:t>Data Caching</a:t>
            </a:r>
            <a:endParaRPr lang="en-US" dirty="0"/>
          </a:p>
        </p:txBody>
      </p:sp>
      <p:pic>
        <p:nvPicPr>
          <p:cNvPr id="5" name="Picture 4" descr="A screenshot of a chat&#10;&#10;Description automatically generated with medium confidence">
            <a:extLst>
              <a:ext uri="{FF2B5EF4-FFF2-40B4-BE49-F238E27FC236}">
                <a16:creationId xmlns:a16="http://schemas.microsoft.com/office/drawing/2014/main" id="{D41210D3-C02C-73C9-A9C8-E8B9C2BDFC87}"/>
              </a:ext>
            </a:extLst>
          </p:cNvPr>
          <p:cNvPicPr>
            <a:picLocks noChangeAspect="1"/>
          </p:cNvPicPr>
          <p:nvPr/>
        </p:nvPicPr>
        <p:blipFill>
          <a:blip r:embed="rId2"/>
          <a:stretch>
            <a:fillRect/>
          </a:stretch>
        </p:blipFill>
        <p:spPr>
          <a:xfrm>
            <a:off x="729465" y="4307942"/>
            <a:ext cx="7772400" cy="1975916"/>
          </a:xfrm>
          <a:prstGeom prst="rect">
            <a:avLst/>
          </a:prstGeom>
        </p:spPr>
      </p:pic>
    </p:spTree>
    <p:extLst>
      <p:ext uri="{BB962C8B-B14F-4D97-AF65-F5344CB8AC3E}">
        <p14:creationId xmlns:p14="http://schemas.microsoft.com/office/powerpoint/2010/main" val="3602542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CE6CE-8F46-129D-B0B0-692703AA7C24}"/>
              </a:ext>
            </a:extLst>
          </p:cNvPr>
          <p:cNvSpPr>
            <a:spLocks noGrp="1"/>
          </p:cNvSpPr>
          <p:nvPr>
            <p:ph idx="1"/>
          </p:nvPr>
        </p:nvSpPr>
        <p:spPr>
          <a:xfrm>
            <a:off x="363256" y="1290251"/>
            <a:ext cx="11442921" cy="4574540"/>
          </a:xfrm>
        </p:spPr>
        <p:txBody>
          <a:bodyPr/>
          <a:lstStyle/>
          <a:p>
            <a:r>
              <a:rPr lang="en-SG" sz="1100" b="1" dirty="0"/>
              <a:t>To improve query performance:</a:t>
            </a:r>
            <a:endParaRPr lang="en-SG" sz="1100" dirty="0"/>
          </a:p>
          <a:p>
            <a:pPr marL="9525" indent="-9525"/>
            <a:r>
              <a:rPr lang="en-SG" sz="1100" dirty="0"/>
              <a:t> </a:t>
            </a:r>
            <a:r>
              <a:rPr lang="en-SG" sz="1000" dirty="0"/>
              <a:t>- Cache can be created locally to store query results.</a:t>
            </a:r>
            <a:br>
              <a:rPr lang="en-SG" sz="1000" dirty="0"/>
            </a:br>
            <a:br>
              <a:rPr lang="en-SG" sz="1000" dirty="0"/>
            </a:br>
            <a:r>
              <a:rPr lang="en-SG" sz="1000" dirty="0"/>
              <a:t> - query engine will automatically determine whether data can be served from a cache rather than the base data source(s), resulting in </a:t>
            </a:r>
            <a:br>
              <a:rPr lang="en-SG" sz="1000" dirty="0"/>
            </a:br>
            <a:r>
              <a:rPr lang="en-SG" sz="1000" dirty="0"/>
              <a:t>    improved query performance.</a:t>
            </a:r>
            <a:br>
              <a:rPr lang="en-SG" sz="1000" dirty="0"/>
            </a:br>
            <a:br>
              <a:rPr lang="en-SG" sz="1000" dirty="0"/>
            </a:br>
            <a:r>
              <a:rPr lang="en-SG" sz="1000" dirty="0"/>
              <a:t>- Watson Query can recommend caches that would improve query performance, and even write the SQL to create them, based on query </a:t>
            </a:r>
            <a:br>
              <a:rPr lang="en-SG" sz="1000" dirty="0"/>
            </a:br>
            <a:r>
              <a:rPr lang="en-SG" sz="1000" dirty="0"/>
              <a:t>   history.</a:t>
            </a:r>
            <a:br>
              <a:rPr lang="en-SG" sz="1000" dirty="0"/>
            </a:br>
            <a:br>
              <a:rPr lang="en-SG" sz="1000" dirty="0"/>
            </a:br>
            <a:r>
              <a:rPr lang="en-SG" sz="1000" dirty="0"/>
              <a:t>- Caches can be refreshed frequently (every hour, for example) to ensure the cached data remains current.</a:t>
            </a:r>
            <a:br>
              <a:rPr lang="en-SG" sz="1000" dirty="0"/>
            </a:br>
            <a:br>
              <a:rPr lang="en-SG" sz="1000" dirty="0"/>
            </a:br>
            <a:r>
              <a:rPr lang="en-SG" sz="1000" dirty="0"/>
              <a:t>- On </a:t>
            </a:r>
            <a:r>
              <a:rPr lang="en-SG" sz="1000" b="1" dirty="0"/>
              <a:t>the Cache management page </a:t>
            </a:r>
            <a:r>
              <a:rPr lang="en-SG" sz="1000" dirty="0"/>
              <a:t>you can create and manage data caches, as well as monitor the storage utilization and responsiveness of your caches.</a:t>
            </a:r>
            <a:br>
              <a:rPr lang="en-SG" sz="1000" dirty="0"/>
            </a:br>
            <a:br>
              <a:rPr lang="en-SG" sz="1000" dirty="0"/>
            </a:br>
            <a:r>
              <a:rPr lang="en-SG" sz="1000" dirty="0"/>
              <a:t>- </a:t>
            </a:r>
            <a:r>
              <a:rPr lang="en-SG" sz="1100" b="1" dirty="0"/>
              <a:t>Cache storage</a:t>
            </a:r>
            <a:r>
              <a:rPr lang="en-SG" sz="1100" dirty="0"/>
              <a:t> information is visible in the upper-left portion of the screen. This includes the amount of storage used for both </a:t>
            </a:r>
            <a:r>
              <a:rPr lang="en-SG" sz="1100" i="1" dirty="0"/>
              <a:t>active</a:t>
            </a:r>
            <a:r>
              <a:rPr lang="en-SG" sz="1100" dirty="0"/>
              <a:t> and </a:t>
            </a:r>
            <a:r>
              <a:rPr lang="en-SG" sz="1100" i="1" dirty="0"/>
              <a:t>inactive</a:t>
            </a:r>
            <a:r>
              <a:rPr lang="en-SG" sz="1100" dirty="0"/>
              <a:t> caches. Query optimization considers only active caches for improving the performance of queries. Inactive caches are caches that have been deactivated and can't be used for query optimization.</a:t>
            </a:r>
            <a:endParaRPr lang="en-SG" sz="1000" dirty="0"/>
          </a:p>
          <a:p>
            <a:endParaRPr lang="en-SG" dirty="0"/>
          </a:p>
        </p:txBody>
      </p:sp>
      <p:sp>
        <p:nvSpPr>
          <p:cNvPr id="3" name="Title 2">
            <a:extLst>
              <a:ext uri="{FF2B5EF4-FFF2-40B4-BE49-F238E27FC236}">
                <a16:creationId xmlns:a16="http://schemas.microsoft.com/office/drawing/2014/main" id="{66485409-985B-A0FA-40F4-9FEB77397D82}"/>
              </a:ext>
            </a:extLst>
          </p:cNvPr>
          <p:cNvSpPr>
            <a:spLocks noGrp="1"/>
          </p:cNvSpPr>
          <p:nvPr>
            <p:ph type="title"/>
          </p:nvPr>
        </p:nvSpPr>
        <p:spPr/>
        <p:txBody>
          <a:bodyPr/>
          <a:lstStyle/>
          <a:p>
            <a:r>
              <a:rPr lang="en-US" dirty="0"/>
              <a:t>Intelligent caching</a:t>
            </a:r>
          </a:p>
        </p:txBody>
      </p:sp>
      <p:pic>
        <p:nvPicPr>
          <p:cNvPr id="5" name="Picture 4" descr="A screenshot of a computer&#10;&#10;Description automatically generated with low confidence">
            <a:extLst>
              <a:ext uri="{FF2B5EF4-FFF2-40B4-BE49-F238E27FC236}">
                <a16:creationId xmlns:a16="http://schemas.microsoft.com/office/drawing/2014/main" id="{7A4C8744-8A37-6672-EE62-83510D8D2DF7}"/>
              </a:ext>
            </a:extLst>
          </p:cNvPr>
          <p:cNvPicPr>
            <a:picLocks noChangeAspect="1"/>
          </p:cNvPicPr>
          <p:nvPr/>
        </p:nvPicPr>
        <p:blipFill>
          <a:blip r:embed="rId2"/>
          <a:stretch>
            <a:fillRect/>
          </a:stretch>
        </p:blipFill>
        <p:spPr>
          <a:xfrm>
            <a:off x="363255" y="3654682"/>
            <a:ext cx="8861789" cy="2793114"/>
          </a:xfrm>
          <a:prstGeom prst="rect">
            <a:avLst/>
          </a:prstGeom>
        </p:spPr>
      </p:pic>
    </p:spTree>
    <p:extLst>
      <p:ext uri="{BB962C8B-B14F-4D97-AF65-F5344CB8AC3E}">
        <p14:creationId xmlns:p14="http://schemas.microsoft.com/office/powerpoint/2010/main" val="1783007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34464B-7386-6D79-72E8-FBE2D9B5C253}"/>
              </a:ext>
            </a:extLst>
          </p:cNvPr>
          <p:cNvSpPr>
            <a:spLocks noGrp="1"/>
          </p:cNvSpPr>
          <p:nvPr>
            <p:ph idx="1"/>
          </p:nvPr>
        </p:nvSpPr>
        <p:spPr/>
        <p:txBody>
          <a:bodyPr/>
          <a:lstStyle/>
          <a:p>
            <a:r>
              <a:rPr lang="en-SG" sz="1200" dirty="0"/>
              <a:t>The upper-right portion of the screen shows query </a:t>
            </a:r>
            <a:r>
              <a:rPr lang="en-SG" sz="1200" b="1" dirty="0"/>
              <a:t>responsiveness</a:t>
            </a:r>
            <a:r>
              <a:rPr lang="en-SG" sz="1200" dirty="0"/>
              <a:t>. Here you can monitor how many queries ran in a specific execution time period. You can also compare the responsiveness of queries that use data caches and queries that do not use data caches.</a:t>
            </a:r>
          </a:p>
          <a:p>
            <a:r>
              <a:rPr lang="en-SG" sz="1200" dirty="0"/>
              <a:t>Active data caches can be viewed and managed in the </a:t>
            </a:r>
            <a:r>
              <a:rPr lang="en-SG" sz="1200" b="1" dirty="0"/>
              <a:t>Active data caches</a:t>
            </a:r>
            <a:r>
              <a:rPr lang="en-SG" sz="1200" dirty="0"/>
              <a:t> tab at the bottom of the screen. Caches that have been deactivated are listed in the </a:t>
            </a:r>
            <a:r>
              <a:rPr lang="en-SG" sz="1200" b="1" dirty="0"/>
              <a:t>Inactive data caches</a:t>
            </a:r>
            <a:r>
              <a:rPr lang="en-SG" sz="1200" dirty="0"/>
              <a:t> tab. Cache recommendations made by Watson Query can be found in the </a:t>
            </a:r>
            <a:r>
              <a:rPr lang="en-SG" sz="1200" b="1" dirty="0"/>
              <a:t>Recommended data caches</a:t>
            </a:r>
            <a:r>
              <a:rPr lang="en-SG" sz="1200" dirty="0"/>
              <a:t> tab.</a:t>
            </a:r>
          </a:p>
          <a:p>
            <a:pPr>
              <a:buFont typeface="+mj-lt"/>
              <a:buAutoNum type="arabicPeriod"/>
            </a:pPr>
            <a:r>
              <a:rPr lang="en-SG" sz="1200" dirty="0"/>
              <a:t>Select the </a:t>
            </a:r>
            <a:r>
              <a:rPr lang="en-SG" sz="1200" b="1" dirty="0"/>
              <a:t>Recommended data caches</a:t>
            </a:r>
            <a:r>
              <a:rPr lang="en-SG" sz="1200" dirty="0"/>
              <a:t> tab.</a:t>
            </a:r>
          </a:p>
          <a:p>
            <a:pPr>
              <a:buFont typeface="+mj-lt"/>
              <a:buAutoNum type="arabicPeriod" startAt="2"/>
            </a:pPr>
            <a:r>
              <a:rPr lang="en-SG" sz="1200" dirty="0"/>
              <a:t>Click the </a:t>
            </a:r>
            <a:r>
              <a:rPr lang="en-SG" sz="1200" b="1" dirty="0"/>
              <a:t>Find recommendations</a:t>
            </a:r>
            <a:r>
              <a:rPr lang="en-SG" sz="1200" dirty="0"/>
              <a:t> button.</a:t>
            </a:r>
          </a:p>
          <a:p>
            <a:pPr>
              <a:buFont typeface="+mj-lt"/>
              <a:buAutoNum type="arabicPeriod" startAt="2"/>
            </a:pPr>
            <a:r>
              <a:rPr lang="en-SG" sz="1200" dirty="0"/>
              <a:t>When warned that new recommendations will replace existing recommendations, click </a:t>
            </a:r>
            <a:r>
              <a:rPr lang="en-SG" sz="1200" b="1" dirty="0"/>
              <a:t>Continue</a:t>
            </a:r>
            <a:r>
              <a:rPr lang="en-SG" sz="1200" dirty="0"/>
              <a:t>.</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Both models produce a ranked list of cache candidates that are consolidated by the engine to generate a final set of recommendations.</a:t>
            </a:r>
          </a:p>
          <a:p>
            <a:r>
              <a:rPr lang="en-SG" sz="1200" dirty="0"/>
              <a:t>In addition to cache creation recommendations, the engine may also recommend disabling and deleting caches based on past usage and other metrics. These recommendations appear in the active and inactive caches tabs for existing caches.</a:t>
            </a:r>
          </a:p>
          <a:p>
            <a:r>
              <a:rPr lang="en-SG" sz="1200" dirty="0"/>
              <a:t>The recommendation engine works in the background, allowing you to navigate to another screen and come back later. However, because you haven't executed a query workload yet, there are not enough input queries to </a:t>
            </a:r>
            <a:r>
              <a:rPr lang="en-SG" sz="1200" dirty="0" err="1"/>
              <a:t>analyze</a:t>
            </a:r>
            <a:r>
              <a:rPr lang="en-SG" sz="1200" dirty="0"/>
              <a:t> and make recommendations from. Therefore, the recommendation table is likely to be empty at this point.</a:t>
            </a:r>
          </a:p>
          <a:p>
            <a:r>
              <a:rPr lang="en-SG" sz="1200" dirty="0"/>
              <a:t>Let's run a query workload so that actual recommendations can be made..</a:t>
            </a:r>
          </a:p>
          <a:p>
            <a:endParaRPr lang="en-SG" dirty="0"/>
          </a:p>
          <a:p>
            <a:endParaRPr lang="en-SG" dirty="0"/>
          </a:p>
          <a:p>
            <a:endParaRPr lang="en-SG" dirty="0"/>
          </a:p>
          <a:p>
            <a:r>
              <a:rPr lang="en-SG" dirty="0"/>
              <a:t>	</a:t>
            </a:r>
            <a:endParaRPr lang="en-US" dirty="0"/>
          </a:p>
        </p:txBody>
      </p:sp>
      <p:sp>
        <p:nvSpPr>
          <p:cNvPr id="3" name="Title 2">
            <a:extLst>
              <a:ext uri="{FF2B5EF4-FFF2-40B4-BE49-F238E27FC236}">
                <a16:creationId xmlns:a16="http://schemas.microsoft.com/office/drawing/2014/main" id="{0D040DE6-DE21-A1E8-946A-E85ED18D138D}"/>
              </a:ext>
            </a:extLst>
          </p:cNvPr>
          <p:cNvSpPr>
            <a:spLocks noGrp="1"/>
          </p:cNvSpPr>
          <p:nvPr>
            <p:ph type="title"/>
          </p:nvPr>
        </p:nvSpPr>
        <p:spPr/>
        <p:txBody>
          <a:bodyPr/>
          <a:lstStyle/>
          <a:p>
            <a:r>
              <a:rPr lang="en-US" b="1" dirty="0"/>
              <a:t>Cache Management</a:t>
            </a:r>
          </a:p>
        </p:txBody>
      </p:sp>
    </p:spTree>
    <p:extLst>
      <p:ext uri="{BB962C8B-B14F-4D97-AF65-F5344CB8AC3E}">
        <p14:creationId xmlns:p14="http://schemas.microsoft.com/office/powerpoint/2010/main" val="2926652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729B9-F1B8-FF0A-B69C-A9AC2B15935E}"/>
              </a:ext>
            </a:extLst>
          </p:cNvPr>
          <p:cNvSpPr>
            <a:spLocks noGrp="1"/>
          </p:cNvSpPr>
          <p:nvPr>
            <p:ph type="title"/>
          </p:nvPr>
        </p:nvSpPr>
        <p:spPr/>
        <p:txBody>
          <a:bodyPr/>
          <a:lstStyle/>
          <a:p>
            <a:r>
              <a:rPr lang="en-US" b="1" dirty="0"/>
              <a:t>Run Query workload</a:t>
            </a:r>
          </a:p>
        </p:txBody>
      </p:sp>
      <p:sp>
        <p:nvSpPr>
          <p:cNvPr id="5" name="TextBox 4">
            <a:extLst>
              <a:ext uri="{FF2B5EF4-FFF2-40B4-BE49-F238E27FC236}">
                <a16:creationId xmlns:a16="http://schemas.microsoft.com/office/drawing/2014/main" id="{A61EA58E-8004-113B-47B0-799C297276D7}"/>
              </a:ext>
            </a:extLst>
          </p:cNvPr>
          <p:cNvSpPr txBox="1"/>
          <p:nvPr/>
        </p:nvSpPr>
        <p:spPr>
          <a:xfrm>
            <a:off x="174171" y="1632857"/>
            <a:ext cx="11442922" cy="1754326"/>
          </a:xfrm>
          <a:prstGeom prst="rect">
            <a:avLst/>
          </a:prstGeom>
          <a:noFill/>
        </p:spPr>
        <p:txBody>
          <a:bodyPr wrap="square" rtlCol="0">
            <a:spAutoFit/>
          </a:bodyPr>
          <a:lstStyle/>
          <a:p>
            <a:r>
              <a:rPr lang="en-SG" dirty="0"/>
              <a:t>You will now run a query workload against Watson Query using the same </a:t>
            </a:r>
            <a:r>
              <a:rPr lang="en-SG" dirty="0" err="1"/>
              <a:t>Jupyter</a:t>
            </a:r>
            <a:r>
              <a:rPr lang="en-SG" dirty="0"/>
              <a:t> notebook you used earlier. Recall that you previously completed the work in </a:t>
            </a:r>
            <a:r>
              <a:rPr lang="en-SG" b="1" dirty="0"/>
              <a:t>Section 1</a:t>
            </a:r>
            <a:r>
              <a:rPr lang="en-SG" dirty="0"/>
              <a:t> and </a:t>
            </a:r>
            <a:r>
              <a:rPr lang="en-SG" b="1" dirty="0"/>
              <a:t>Section 2</a:t>
            </a:r>
            <a:r>
              <a:rPr lang="en-SG" dirty="0"/>
              <a:t> and your notebook still has a connection to the Watson Query service:</a:t>
            </a:r>
            <a:br>
              <a:rPr lang="en-SG" dirty="0"/>
            </a:br>
            <a:endParaRPr lang="en-SG" dirty="0"/>
          </a:p>
          <a:p>
            <a:pPr>
              <a:buFont typeface="+mj-lt"/>
              <a:buAutoNum type="arabicPeriod"/>
            </a:pPr>
            <a:r>
              <a:rPr lang="en-SG" dirty="0"/>
              <a:t>Switch to the browser window where you currently have the </a:t>
            </a:r>
            <a:r>
              <a:rPr lang="en-SG" b="1" dirty="0"/>
              <a:t>Data Virtualization Lab Notebook</a:t>
            </a:r>
            <a:r>
              <a:rPr lang="en-SG" dirty="0"/>
              <a:t> running.</a:t>
            </a:r>
          </a:p>
          <a:p>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1C4AB16A-CF15-0FD1-585F-77AC741855EF}"/>
              </a:ext>
            </a:extLst>
          </p:cNvPr>
          <p:cNvPicPr>
            <a:picLocks noChangeAspect="1"/>
          </p:cNvPicPr>
          <p:nvPr/>
        </p:nvPicPr>
        <p:blipFill>
          <a:blip r:embed="rId2"/>
          <a:stretch>
            <a:fillRect/>
          </a:stretch>
        </p:blipFill>
        <p:spPr>
          <a:xfrm>
            <a:off x="1393371" y="3183804"/>
            <a:ext cx="7772400" cy="3047056"/>
          </a:xfrm>
          <a:prstGeom prst="rect">
            <a:avLst/>
          </a:prstGeom>
        </p:spPr>
      </p:pic>
    </p:spTree>
    <p:extLst>
      <p:ext uri="{BB962C8B-B14F-4D97-AF65-F5344CB8AC3E}">
        <p14:creationId xmlns:p14="http://schemas.microsoft.com/office/powerpoint/2010/main" val="2868410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FC2D47-873A-9140-D463-EA92D74B686C}"/>
              </a:ext>
            </a:extLst>
          </p:cNvPr>
          <p:cNvSpPr>
            <a:spLocks noGrp="1"/>
          </p:cNvSpPr>
          <p:nvPr>
            <p:ph type="title"/>
          </p:nvPr>
        </p:nvSpPr>
        <p:spPr/>
        <p:txBody>
          <a:bodyPr/>
          <a:lstStyle/>
          <a:p>
            <a:r>
              <a:rPr lang="en-SG" dirty="0"/>
              <a:t>A1.1A.2 :  </a:t>
            </a:r>
            <a:r>
              <a:rPr lang="en-US" dirty="0"/>
              <a:t>Manta Automated Data Lineage </a:t>
            </a:r>
          </a:p>
        </p:txBody>
      </p:sp>
      <p:sp>
        <p:nvSpPr>
          <p:cNvPr id="4" name="Footer Placeholder 2">
            <a:extLst>
              <a:ext uri="{FF2B5EF4-FFF2-40B4-BE49-F238E27FC236}">
                <a16:creationId xmlns:a16="http://schemas.microsoft.com/office/drawing/2014/main" id="{21945A99-78DD-5A03-C15E-A2D89305F545}"/>
              </a:ext>
            </a:extLst>
          </p:cNvPr>
          <p:cNvSpPr txBox="1">
            <a:spLocks/>
          </p:cNvSpPr>
          <p:nvPr/>
        </p:nvSpPr>
        <p:spPr>
          <a:xfrm>
            <a:off x="304889" y="6400801"/>
            <a:ext cx="5486313" cy="222249"/>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33">
              <a:defRPr/>
            </a:pPr>
            <a:r>
              <a:rPr lang="en-US" sz="800">
                <a:solidFill>
                  <a:srgbClr val="000000"/>
                </a:solidFill>
                <a:latin typeface="IBM Plex Sans" panose="020B0503050203000203" pitchFamily="34" charset="0"/>
              </a:rPr>
              <a:t>© 2022 IBM Corporation</a:t>
            </a:r>
            <a:endParaRPr lang="en-US" sz="800" dirty="0">
              <a:solidFill>
                <a:srgbClr val="000000"/>
              </a:solidFill>
              <a:latin typeface="IBM Plex Sans" panose="020B0503050203000203" pitchFamily="34" charset="0"/>
            </a:endParaRPr>
          </a:p>
        </p:txBody>
      </p:sp>
      <p:sp>
        <p:nvSpPr>
          <p:cNvPr id="5" name="Slide Number Placeholder 3">
            <a:extLst>
              <a:ext uri="{FF2B5EF4-FFF2-40B4-BE49-F238E27FC236}">
                <a16:creationId xmlns:a16="http://schemas.microsoft.com/office/drawing/2014/main" id="{04AD033B-F539-A54A-F466-40B1231FDDB3}"/>
              </a:ext>
            </a:extLst>
          </p:cNvPr>
          <p:cNvSpPr txBox="1">
            <a:spLocks/>
          </p:cNvSpPr>
          <p:nvPr/>
        </p:nvSpPr>
        <p:spPr>
          <a:xfrm>
            <a:off x="9448802" y="6400801"/>
            <a:ext cx="2438309" cy="222249"/>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r" defTabSz="914377">
              <a:defRPr/>
            </a:pPr>
            <a:fld id="{59395FB3-9C97-154F-86B2-7E381B951268}" type="slidenum">
              <a:rPr lang="en-US" sz="800">
                <a:solidFill>
                  <a:srgbClr val="000000"/>
                </a:solidFill>
                <a:latin typeface="IBM Plex Sans Light"/>
              </a:rPr>
              <a:pPr algn="r" defTabSz="914377">
                <a:defRPr/>
              </a:pPr>
              <a:t>4</a:t>
            </a:fld>
            <a:endParaRPr lang="en-US" sz="800" dirty="0">
              <a:solidFill>
                <a:srgbClr val="000000"/>
              </a:solidFill>
              <a:latin typeface="IBM Plex Sans Light"/>
            </a:endParaRPr>
          </a:p>
        </p:txBody>
      </p:sp>
      <p:pic>
        <p:nvPicPr>
          <p:cNvPr id="6" name="Picture 5">
            <a:extLst>
              <a:ext uri="{FF2B5EF4-FFF2-40B4-BE49-F238E27FC236}">
                <a16:creationId xmlns:a16="http://schemas.microsoft.com/office/drawing/2014/main" id="{49E8F817-C883-E15A-A5C4-2FA4C1217FA0}"/>
              </a:ext>
            </a:extLst>
          </p:cNvPr>
          <p:cNvPicPr>
            <a:picLocks noChangeAspect="1"/>
          </p:cNvPicPr>
          <p:nvPr/>
        </p:nvPicPr>
        <p:blipFill>
          <a:blip r:embed="rId2"/>
          <a:stretch>
            <a:fillRect/>
          </a:stretch>
        </p:blipFill>
        <p:spPr>
          <a:xfrm>
            <a:off x="458485" y="1439259"/>
            <a:ext cx="3826112" cy="2722768"/>
          </a:xfrm>
          <a:prstGeom prst="rect">
            <a:avLst/>
          </a:prstGeom>
          <a:effectLst>
            <a:outerShdw blurRad="785728" dist="50800" dir="5400000" algn="ctr" rotWithShape="0">
              <a:srgbClr val="000000">
                <a:alpha val="43137"/>
              </a:srgbClr>
            </a:outerShdw>
          </a:effectLst>
        </p:spPr>
      </p:pic>
      <p:pic>
        <p:nvPicPr>
          <p:cNvPr id="7" name="Picture 6" descr="Graphical user interface, diagram&#10;&#10;Description automatically generated">
            <a:extLst>
              <a:ext uri="{FF2B5EF4-FFF2-40B4-BE49-F238E27FC236}">
                <a16:creationId xmlns:a16="http://schemas.microsoft.com/office/drawing/2014/main" id="{55194915-3A8A-176A-4240-CC446727B51A}"/>
              </a:ext>
            </a:extLst>
          </p:cNvPr>
          <p:cNvPicPr>
            <a:picLocks noChangeAspect="1"/>
          </p:cNvPicPr>
          <p:nvPr/>
        </p:nvPicPr>
        <p:blipFill rotWithShape="1">
          <a:blip r:embed="rId3"/>
          <a:srcRect l="3542" t="16796"/>
          <a:stretch/>
        </p:blipFill>
        <p:spPr>
          <a:xfrm>
            <a:off x="6210254" y="3464509"/>
            <a:ext cx="4457703" cy="2003516"/>
          </a:xfrm>
          <a:prstGeom prst="rect">
            <a:avLst/>
          </a:prstGeom>
          <a:effectLst>
            <a:outerShdw blurRad="785728" dist="50800" dir="5400000" algn="ctr" rotWithShape="0">
              <a:srgbClr val="000000">
                <a:alpha val="43137"/>
              </a:srgbClr>
            </a:outerShdw>
          </a:effectLst>
        </p:spPr>
      </p:pic>
      <p:sp>
        <p:nvSpPr>
          <p:cNvPr id="8" name="TextBox 7">
            <a:extLst>
              <a:ext uri="{FF2B5EF4-FFF2-40B4-BE49-F238E27FC236}">
                <a16:creationId xmlns:a16="http://schemas.microsoft.com/office/drawing/2014/main" id="{47937C92-68B4-429C-6736-47DA13A6FCD5}"/>
              </a:ext>
            </a:extLst>
          </p:cNvPr>
          <p:cNvSpPr txBox="1"/>
          <p:nvPr/>
        </p:nvSpPr>
        <p:spPr>
          <a:xfrm>
            <a:off x="641466" y="4345651"/>
            <a:ext cx="4590935" cy="1938992"/>
          </a:xfrm>
          <a:prstGeom prst="rect">
            <a:avLst/>
          </a:prstGeom>
          <a:noFill/>
        </p:spPr>
        <p:txBody>
          <a:bodyPr wrap="square" rtlCol="0">
            <a:spAutoFit/>
          </a:bodyPr>
          <a:lstStyle/>
          <a:p>
            <a:pPr defTabSz="914621">
              <a:defRPr/>
            </a:pPr>
            <a:r>
              <a:rPr lang="en-US" sz="1200" b="1" dirty="0">
                <a:solidFill>
                  <a:srgbClr val="00B0F0"/>
                </a:solidFill>
                <a:latin typeface="IBM Plex Sans" charset="0"/>
                <a:ea typeface="IBM Plex Sans" charset="0"/>
                <a:cs typeface="IBM Plex Sans" charset="0"/>
              </a:rPr>
              <a:t>CPD Data Lineage</a:t>
            </a:r>
          </a:p>
          <a:p>
            <a:pPr marL="124881" indent="-124881"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View lineage graph via WKC UI</a:t>
            </a:r>
          </a:p>
          <a:p>
            <a:pPr marL="124881" indent="-124881"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REST APIs to capture lineage info</a:t>
            </a:r>
          </a:p>
          <a:p>
            <a:pPr marL="124881" indent="-124881"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Import/export lineage through CSV</a:t>
            </a:r>
          </a:p>
          <a:p>
            <a:pPr marL="124881" indent="-124881"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Automatically captures data flows from the CP4D platform</a:t>
            </a:r>
          </a:p>
          <a:p>
            <a:pPr marL="366175" lvl="1" indent="-126997"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Models from Auto AI</a:t>
            </a:r>
          </a:p>
          <a:p>
            <a:pPr marL="366175" lvl="1" indent="-126997"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Data Virtualization</a:t>
            </a:r>
          </a:p>
          <a:p>
            <a:pPr marL="366175" lvl="1" indent="-126997"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Next Gen DataStage Jobs</a:t>
            </a:r>
          </a:p>
          <a:p>
            <a:pPr marL="366175" lvl="1" indent="-126997"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Data Refinery </a:t>
            </a:r>
          </a:p>
          <a:p>
            <a:pPr marL="366175" lvl="1" indent="-126997"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Advanced Data Privacy</a:t>
            </a:r>
          </a:p>
        </p:txBody>
      </p:sp>
      <p:sp>
        <p:nvSpPr>
          <p:cNvPr id="9" name="TextBox 8">
            <a:extLst>
              <a:ext uri="{FF2B5EF4-FFF2-40B4-BE49-F238E27FC236}">
                <a16:creationId xmlns:a16="http://schemas.microsoft.com/office/drawing/2014/main" id="{7200CFBD-6BC4-9E94-6965-9BB7C5FCE0AB}"/>
              </a:ext>
            </a:extLst>
          </p:cNvPr>
          <p:cNvSpPr txBox="1"/>
          <p:nvPr/>
        </p:nvSpPr>
        <p:spPr>
          <a:xfrm>
            <a:off x="6903835" y="1247637"/>
            <a:ext cx="4154148" cy="1754326"/>
          </a:xfrm>
          <a:prstGeom prst="rect">
            <a:avLst/>
          </a:prstGeom>
          <a:noFill/>
        </p:spPr>
        <p:txBody>
          <a:bodyPr wrap="square" rtlCol="0">
            <a:spAutoFit/>
          </a:bodyPr>
          <a:lstStyle/>
          <a:p>
            <a:pPr defTabSz="914621">
              <a:defRPr/>
            </a:pPr>
            <a:r>
              <a:rPr lang="en-US" sz="1200" b="1" dirty="0">
                <a:solidFill>
                  <a:srgbClr val="00B0F0"/>
                </a:solidFill>
                <a:latin typeface="IBM Plex Sans" charset="0"/>
                <a:ea typeface="IBM Plex Sans" charset="0"/>
                <a:cs typeface="IBM Plex Sans" charset="0"/>
              </a:rPr>
              <a:t>MANTA Automated Data Lineage Add-On</a:t>
            </a:r>
          </a:p>
          <a:p>
            <a:pPr marL="124881" indent="-124881"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Automated discovery of data flows from 3rd party tools</a:t>
            </a:r>
          </a:p>
          <a:p>
            <a:pPr marL="124881" indent="-124881" defTabSz="914621">
              <a:buFont typeface="Arial" panose="020B0604020202020204" pitchFamily="34" charset="0"/>
              <a:buChar char="•"/>
              <a:defRPr/>
            </a:pPr>
            <a:r>
              <a:rPr lang="en-CA" sz="1200" dirty="0">
                <a:solidFill>
                  <a:srgbClr val="000000"/>
                </a:solidFill>
                <a:latin typeface="IBM Plex Sans" charset="0"/>
              </a:rPr>
              <a:t>Code analysis of stored procedures and ETL jobs to capture transformations </a:t>
            </a:r>
          </a:p>
          <a:p>
            <a:pPr marL="124881" indent="-124881" defTabSz="914621">
              <a:buFont typeface="Arial" panose="020B0604020202020204" pitchFamily="34" charset="0"/>
              <a:buChar char="•"/>
              <a:defRPr/>
            </a:pPr>
            <a:r>
              <a:rPr lang="en-CA" sz="1200" dirty="0">
                <a:solidFill>
                  <a:srgbClr val="000000"/>
                </a:solidFill>
                <a:latin typeface="IBM Plex Sans" charset="0"/>
              </a:rPr>
              <a:t>Advanced manual lineage</a:t>
            </a:r>
          </a:p>
          <a:p>
            <a:pPr marL="124881" indent="-124881"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Technical data lineage GUI</a:t>
            </a:r>
          </a:p>
          <a:p>
            <a:pPr marL="124881" indent="-124881" defTabSz="914621">
              <a:buFont typeface="Arial" panose="020B0604020202020204" pitchFamily="34" charset="0"/>
              <a:buChar char="•"/>
              <a:defRPr/>
            </a:pPr>
            <a:r>
              <a:rPr lang="en-CA" sz="1200" dirty="0">
                <a:solidFill>
                  <a:srgbClr val="000000"/>
                </a:solidFill>
                <a:latin typeface="IBM Plex Sans" charset="0"/>
              </a:rPr>
              <a:t>Indirect data lineage</a:t>
            </a:r>
            <a:endParaRPr lang="en-US" sz="1200" dirty="0">
              <a:solidFill>
                <a:srgbClr val="000000"/>
              </a:solidFill>
              <a:latin typeface="IBM Plex Sans" charset="0"/>
              <a:ea typeface="IBM Plex Sans" charset="0"/>
              <a:cs typeface="IBM Plex Sans" charset="0"/>
            </a:endParaRPr>
          </a:p>
          <a:p>
            <a:pPr marL="124881" indent="-124881"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Historical data lineage</a:t>
            </a:r>
          </a:p>
          <a:p>
            <a:pPr marL="124881" indent="-124881" defTabSz="914621">
              <a:buFont typeface="Arial" panose="020B0604020202020204" pitchFamily="34" charset="0"/>
              <a:buChar char="•"/>
              <a:defRPr/>
            </a:pPr>
            <a:r>
              <a:rPr lang="en-US" sz="1200" dirty="0">
                <a:solidFill>
                  <a:srgbClr val="000000"/>
                </a:solidFill>
                <a:latin typeface="IBM Plex Sans" charset="0"/>
                <a:ea typeface="IBM Plex Sans" charset="0"/>
                <a:cs typeface="IBM Plex Sans" charset="0"/>
              </a:rPr>
              <a:t>Rules to filter for things needed in data lineage</a:t>
            </a:r>
          </a:p>
        </p:txBody>
      </p:sp>
      <p:pic>
        <p:nvPicPr>
          <p:cNvPr id="10" name="Picture 9" descr="Graphical user interface&#10;&#10;Description automatically generated">
            <a:extLst>
              <a:ext uri="{FF2B5EF4-FFF2-40B4-BE49-F238E27FC236}">
                <a16:creationId xmlns:a16="http://schemas.microsoft.com/office/drawing/2014/main" id="{3D98A1BA-E557-849C-13FF-7BD9199F67D5}"/>
              </a:ext>
            </a:extLst>
          </p:cNvPr>
          <p:cNvPicPr>
            <a:picLocks noChangeAspect="1"/>
          </p:cNvPicPr>
          <p:nvPr/>
        </p:nvPicPr>
        <p:blipFill rotWithShape="1">
          <a:blip r:embed="rId4"/>
          <a:srcRect l="3251" t="22015" b="22063"/>
          <a:stretch/>
        </p:blipFill>
        <p:spPr>
          <a:xfrm>
            <a:off x="7092834" y="5196320"/>
            <a:ext cx="4457701" cy="1358491"/>
          </a:xfrm>
          <a:prstGeom prst="rect">
            <a:avLst/>
          </a:prstGeom>
          <a:effectLst>
            <a:outerShdw blurRad="785728" dist="50800" dir="5400000" algn="ctr" rotWithShape="0">
              <a:srgbClr val="000000">
                <a:alpha val="43137"/>
              </a:srgbClr>
            </a:outerShdw>
          </a:effectLst>
        </p:spPr>
      </p:pic>
      <p:cxnSp>
        <p:nvCxnSpPr>
          <p:cNvPr id="11" name="Straight Arrow Connector 10">
            <a:extLst>
              <a:ext uri="{FF2B5EF4-FFF2-40B4-BE49-F238E27FC236}">
                <a16:creationId xmlns:a16="http://schemas.microsoft.com/office/drawing/2014/main" id="{EA30B01B-DF3E-898A-A13C-338E23FD32B7}"/>
              </a:ext>
            </a:extLst>
          </p:cNvPr>
          <p:cNvCxnSpPr>
            <a:cxnSpLocks/>
          </p:cNvCxnSpPr>
          <p:nvPr/>
        </p:nvCxnSpPr>
        <p:spPr bwMode="auto">
          <a:xfrm flipH="1">
            <a:off x="4368955" y="1542467"/>
            <a:ext cx="2015803" cy="520100"/>
          </a:xfrm>
          <a:prstGeom prst="straightConnector1">
            <a:avLst/>
          </a:prstGeom>
          <a:ln>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6794DE-CEB1-0B56-33C7-4A620B40B4B6}"/>
              </a:ext>
            </a:extLst>
          </p:cNvPr>
          <p:cNvCxnSpPr>
            <a:cxnSpLocks/>
          </p:cNvCxnSpPr>
          <p:nvPr/>
        </p:nvCxnSpPr>
        <p:spPr bwMode="auto">
          <a:xfrm flipH="1" flipV="1">
            <a:off x="4184286" y="3316345"/>
            <a:ext cx="1963439" cy="718899"/>
          </a:xfrm>
          <a:prstGeom prst="straightConnector1">
            <a:avLst/>
          </a:prstGeom>
          <a:ln>
            <a:solidFill>
              <a:srgbClr val="00B0F0"/>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36D5F51-F19D-A490-1143-2C21C80040B0}"/>
              </a:ext>
            </a:extLst>
          </p:cNvPr>
          <p:cNvSpPr txBox="1"/>
          <p:nvPr/>
        </p:nvSpPr>
        <p:spPr>
          <a:xfrm>
            <a:off x="5033289" y="2198733"/>
            <a:ext cx="1802448" cy="584968"/>
          </a:xfrm>
          <a:prstGeom prst="rect">
            <a:avLst/>
          </a:prstGeom>
          <a:noFill/>
        </p:spPr>
        <p:txBody>
          <a:bodyPr wrap="square" rtlCol="0">
            <a:spAutoFit/>
          </a:bodyPr>
          <a:lstStyle/>
          <a:p>
            <a:pPr defTabSz="914621">
              <a:defRPr/>
            </a:pPr>
            <a:r>
              <a:rPr lang="en-US" sz="1067" dirty="0">
                <a:solidFill>
                  <a:srgbClr val="00B0F0"/>
                </a:solidFill>
                <a:latin typeface="IBM Plex Sans" charset="0"/>
                <a:ea typeface="IBM Plex Sans" charset="0"/>
                <a:cs typeface="IBM Plex Sans" charset="0"/>
              </a:rPr>
              <a:t>Scanned assets are stored in WKC catalogs and visible through native UI</a:t>
            </a:r>
          </a:p>
        </p:txBody>
      </p:sp>
      <p:sp>
        <p:nvSpPr>
          <p:cNvPr id="14" name="Rectangle 13">
            <a:extLst>
              <a:ext uri="{FF2B5EF4-FFF2-40B4-BE49-F238E27FC236}">
                <a16:creationId xmlns:a16="http://schemas.microsoft.com/office/drawing/2014/main" id="{BE288F50-FAFD-C19C-1B6B-F553B88577AD}"/>
              </a:ext>
            </a:extLst>
          </p:cNvPr>
          <p:cNvSpPr/>
          <p:nvPr/>
        </p:nvSpPr>
        <p:spPr bwMode="auto">
          <a:xfrm>
            <a:off x="6563016" y="1367180"/>
            <a:ext cx="340819" cy="322785"/>
          </a:xfrm>
          <a:prstGeom prst="rect">
            <a:avLst/>
          </a:prstGeom>
          <a:noFill/>
          <a:ln w="19050">
            <a:solidFill>
              <a:srgbClr val="00B0F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algn="ctr" defTabSz="914621">
              <a:defRPr/>
            </a:pPr>
            <a:r>
              <a:rPr lang="en-US" sz="1333" b="1" dirty="0">
                <a:solidFill>
                  <a:srgbClr val="00B0F0"/>
                </a:solidFill>
                <a:latin typeface="IBM Plex Sans" charset="0"/>
                <a:ea typeface="IBM Plex Sans" charset="0"/>
                <a:cs typeface="IBM Plex Sans" charset="0"/>
              </a:rPr>
              <a:t>1</a:t>
            </a:r>
          </a:p>
        </p:txBody>
      </p:sp>
      <p:sp>
        <p:nvSpPr>
          <p:cNvPr id="15" name="Rectangle 14">
            <a:extLst>
              <a:ext uri="{FF2B5EF4-FFF2-40B4-BE49-F238E27FC236}">
                <a16:creationId xmlns:a16="http://schemas.microsoft.com/office/drawing/2014/main" id="{E7BA005E-C610-3D03-043B-47F974A7B130}"/>
              </a:ext>
            </a:extLst>
          </p:cNvPr>
          <p:cNvSpPr/>
          <p:nvPr/>
        </p:nvSpPr>
        <p:spPr bwMode="auto">
          <a:xfrm>
            <a:off x="5184007" y="1888344"/>
            <a:ext cx="340819" cy="322785"/>
          </a:xfrm>
          <a:prstGeom prst="rect">
            <a:avLst/>
          </a:prstGeom>
          <a:noFill/>
          <a:ln w="19050">
            <a:solidFill>
              <a:srgbClr val="00B0F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algn="ctr" defTabSz="914621">
              <a:defRPr/>
            </a:pPr>
            <a:r>
              <a:rPr lang="en-US" sz="1333" b="1" dirty="0">
                <a:solidFill>
                  <a:srgbClr val="00B0F0"/>
                </a:solidFill>
                <a:latin typeface="IBM Plex Sans" charset="0"/>
                <a:ea typeface="IBM Plex Sans" charset="0"/>
                <a:cs typeface="IBM Plex Sans" charset="0"/>
              </a:rPr>
              <a:t>2</a:t>
            </a:r>
          </a:p>
        </p:txBody>
      </p:sp>
      <p:sp>
        <p:nvSpPr>
          <p:cNvPr id="16" name="Rectangle 15">
            <a:extLst>
              <a:ext uri="{FF2B5EF4-FFF2-40B4-BE49-F238E27FC236}">
                <a16:creationId xmlns:a16="http://schemas.microsoft.com/office/drawing/2014/main" id="{915031E0-4F19-33EF-1019-188DD2506AF3}"/>
              </a:ext>
            </a:extLst>
          </p:cNvPr>
          <p:cNvSpPr/>
          <p:nvPr/>
        </p:nvSpPr>
        <p:spPr bwMode="auto">
          <a:xfrm>
            <a:off x="4414380" y="3635689"/>
            <a:ext cx="340819" cy="322785"/>
          </a:xfrm>
          <a:prstGeom prst="rect">
            <a:avLst/>
          </a:prstGeom>
          <a:noFill/>
          <a:ln w="19050">
            <a:solidFill>
              <a:srgbClr val="00B0F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algn="ctr" defTabSz="914621">
              <a:defRPr/>
            </a:pPr>
            <a:r>
              <a:rPr lang="en-US" sz="1333" b="1" dirty="0">
                <a:solidFill>
                  <a:srgbClr val="00B0F0"/>
                </a:solidFill>
                <a:latin typeface="IBM Plex Sans" charset="0"/>
                <a:ea typeface="IBM Plex Sans" charset="0"/>
                <a:cs typeface="IBM Plex Sans" charset="0"/>
              </a:rPr>
              <a:t>3</a:t>
            </a:r>
          </a:p>
        </p:txBody>
      </p:sp>
      <p:sp>
        <p:nvSpPr>
          <p:cNvPr id="17" name="TextBox 16">
            <a:extLst>
              <a:ext uri="{FF2B5EF4-FFF2-40B4-BE49-F238E27FC236}">
                <a16:creationId xmlns:a16="http://schemas.microsoft.com/office/drawing/2014/main" id="{2D16615B-8BCF-0471-D70B-109FC82E03F2}"/>
              </a:ext>
            </a:extLst>
          </p:cNvPr>
          <p:cNvSpPr txBox="1"/>
          <p:nvPr/>
        </p:nvSpPr>
        <p:spPr>
          <a:xfrm>
            <a:off x="4282783" y="3944840"/>
            <a:ext cx="1802448" cy="420756"/>
          </a:xfrm>
          <a:prstGeom prst="rect">
            <a:avLst/>
          </a:prstGeom>
          <a:noFill/>
        </p:spPr>
        <p:txBody>
          <a:bodyPr wrap="square" rtlCol="0">
            <a:spAutoFit/>
          </a:bodyPr>
          <a:lstStyle/>
          <a:p>
            <a:pPr defTabSz="914621">
              <a:defRPr/>
            </a:pPr>
            <a:r>
              <a:rPr lang="en-US" sz="1067" dirty="0">
                <a:solidFill>
                  <a:srgbClr val="00B0F0"/>
                </a:solidFill>
                <a:latin typeface="IBM Plex Sans" charset="0"/>
                <a:ea typeface="IBM Plex Sans" charset="0"/>
                <a:cs typeface="IBM Plex Sans" charset="0"/>
              </a:rPr>
              <a:t>Option to view additional lineage details</a:t>
            </a:r>
          </a:p>
        </p:txBody>
      </p:sp>
      <p:sp>
        <p:nvSpPr>
          <p:cNvPr id="18" name="TextBox 17">
            <a:extLst>
              <a:ext uri="{FF2B5EF4-FFF2-40B4-BE49-F238E27FC236}">
                <a16:creationId xmlns:a16="http://schemas.microsoft.com/office/drawing/2014/main" id="{EA11E33C-1FEF-B3B7-EBBB-98A93FACA6EE}"/>
              </a:ext>
            </a:extLst>
          </p:cNvPr>
          <p:cNvSpPr txBox="1"/>
          <p:nvPr/>
        </p:nvSpPr>
        <p:spPr>
          <a:xfrm>
            <a:off x="2327564" y="1134764"/>
            <a:ext cx="2054643" cy="430887"/>
          </a:xfrm>
          <a:prstGeom prst="rect">
            <a:avLst/>
          </a:prstGeom>
          <a:noFill/>
          <a:ln>
            <a:noFill/>
          </a:ln>
        </p:spPr>
        <p:txBody>
          <a:bodyPr wrap="square" lIns="121920" tIns="121920" rIns="121920" bIns="121920" rtlCol="0">
            <a:spAutoFit/>
          </a:bodyPr>
          <a:lstStyle/>
          <a:p>
            <a:pPr algn="ctr" defTabSz="914621">
              <a:spcBef>
                <a:spcPts val="1467"/>
              </a:spcBef>
              <a:defRPr/>
            </a:pPr>
            <a:r>
              <a:rPr lang="en-US" sz="1200" dirty="0">
                <a:solidFill>
                  <a:srgbClr val="000000"/>
                </a:solidFill>
                <a:latin typeface="IBM Plex Sans Light"/>
                <a:ea typeface="IBM Plex Sans" charset="0"/>
                <a:cs typeface="IBM Plex Sans" charset="0"/>
              </a:rPr>
              <a:t>CPD data lineage</a:t>
            </a:r>
          </a:p>
        </p:txBody>
      </p:sp>
      <p:sp>
        <p:nvSpPr>
          <p:cNvPr id="19" name="TextBox 18">
            <a:extLst>
              <a:ext uri="{FF2B5EF4-FFF2-40B4-BE49-F238E27FC236}">
                <a16:creationId xmlns:a16="http://schemas.microsoft.com/office/drawing/2014/main" id="{4E3685FA-2B63-F990-45E6-CB2993CEAA18}"/>
              </a:ext>
            </a:extLst>
          </p:cNvPr>
          <p:cNvSpPr txBox="1"/>
          <p:nvPr/>
        </p:nvSpPr>
        <p:spPr>
          <a:xfrm>
            <a:off x="8993088" y="3154357"/>
            <a:ext cx="1773884" cy="430887"/>
          </a:xfrm>
          <a:prstGeom prst="rect">
            <a:avLst/>
          </a:prstGeom>
          <a:noFill/>
        </p:spPr>
        <p:txBody>
          <a:bodyPr wrap="none" lIns="121920" tIns="121920" rIns="121920" bIns="121920" rtlCol="0">
            <a:spAutoFit/>
          </a:bodyPr>
          <a:lstStyle/>
          <a:p>
            <a:pPr defTabSz="914621">
              <a:spcBef>
                <a:spcPts val="1467"/>
              </a:spcBef>
              <a:defRPr/>
            </a:pPr>
            <a:r>
              <a:rPr lang="en-US" sz="1200" dirty="0">
                <a:solidFill>
                  <a:srgbClr val="000000"/>
                </a:solidFill>
                <a:latin typeface="IBM Plex Sans Light"/>
                <a:ea typeface="IBM Plex Sans" charset="0"/>
                <a:cs typeface="IBM Plex Sans" charset="0"/>
              </a:rPr>
              <a:t>Technical data lineage</a:t>
            </a:r>
          </a:p>
        </p:txBody>
      </p:sp>
      <p:sp>
        <p:nvSpPr>
          <p:cNvPr id="20" name="TextBox 19">
            <a:extLst>
              <a:ext uri="{FF2B5EF4-FFF2-40B4-BE49-F238E27FC236}">
                <a16:creationId xmlns:a16="http://schemas.microsoft.com/office/drawing/2014/main" id="{E873DA74-67DC-05C1-CEAD-ABC9CB490C8D}"/>
              </a:ext>
            </a:extLst>
          </p:cNvPr>
          <p:cNvSpPr txBox="1"/>
          <p:nvPr/>
        </p:nvSpPr>
        <p:spPr>
          <a:xfrm>
            <a:off x="9789295" y="4886169"/>
            <a:ext cx="1761060" cy="430887"/>
          </a:xfrm>
          <a:prstGeom prst="rect">
            <a:avLst/>
          </a:prstGeom>
          <a:noFill/>
        </p:spPr>
        <p:txBody>
          <a:bodyPr wrap="none" lIns="121920" tIns="121920" rIns="121920" bIns="121920" rtlCol="0">
            <a:spAutoFit/>
          </a:bodyPr>
          <a:lstStyle/>
          <a:p>
            <a:pPr defTabSz="914621">
              <a:spcBef>
                <a:spcPts val="1467"/>
              </a:spcBef>
              <a:defRPr/>
            </a:pPr>
            <a:r>
              <a:rPr lang="en-US" sz="1200" dirty="0">
                <a:solidFill>
                  <a:srgbClr val="000000"/>
                </a:solidFill>
                <a:latin typeface="IBM Plex Sans Light"/>
                <a:ea typeface="IBM Plex Sans" charset="0"/>
                <a:cs typeface="IBM Plex Sans" charset="0"/>
              </a:rPr>
              <a:t>Historical data lineage</a:t>
            </a:r>
          </a:p>
        </p:txBody>
      </p:sp>
    </p:spTree>
    <p:extLst>
      <p:ext uri="{BB962C8B-B14F-4D97-AF65-F5344CB8AC3E}">
        <p14:creationId xmlns:p14="http://schemas.microsoft.com/office/powerpoint/2010/main" val="25112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animBg="1"/>
      <p:bldP spid="15" grpId="0" animBg="1"/>
      <p:bldP spid="16" grpId="0" animBg="1"/>
      <p:bldP spid="17" grpId="0"/>
      <p:bldP spid="19"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6570E0-13E1-919C-14FD-F8F270F283BC}"/>
              </a:ext>
            </a:extLst>
          </p:cNvPr>
          <p:cNvSpPr>
            <a:spLocks noGrp="1"/>
          </p:cNvSpPr>
          <p:nvPr>
            <p:ph idx="1"/>
          </p:nvPr>
        </p:nvSpPr>
        <p:spPr/>
        <p:txBody>
          <a:bodyPr/>
          <a:lstStyle/>
          <a:p>
            <a:pPr>
              <a:buFont typeface="+mj-lt"/>
              <a:buAutoNum type="arabicPeriod" startAt="2"/>
            </a:pPr>
            <a:r>
              <a:rPr lang="en-SG" dirty="0"/>
              <a:t>Follow the instructions in </a:t>
            </a:r>
            <a:r>
              <a:rPr lang="en-SG" b="1" dirty="0"/>
              <a:t>Section #3</a:t>
            </a:r>
            <a:r>
              <a:rPr lang="en-SG" dirty="0"/>
              <a:t> to run a series of complex queries against your virtual objects.</a:t>
            </a:r>
          </a:p>
          <a:p>
            <a:pPr>
              <a:buFont typeface="+mj-lt"/>
              <a:buAutoNum type="arabicPeriod" startAt="2"/>
            </a:pPr>
            <a:r>
              <a:rPr lang="en-SG" dirty="0"/>
              <a:t>Once all of the queries have finished running, </a:t>
            </a:r>
            <a:r>
              <a:rPr lang="en-SG" b="1" i="1" dirty="0"/>
              <a:t>wait at least five minutes before proceeding</a:t>
            </a:r>
            <a:r>
              <a:rPr lang="en-SG" dirty="0"/>
              <a:t>. This should allow the captured queries to be pulled into Watson Query's </a:t>
            </a:r>
            <a:r>
              <a:rPr lang="en-SG" dirty="0" err="1"/>
              <a:t>metastore</a:t>
            </a:r>
            <a:r>
              <a:rPr lang="en-SG" dirty="0"/>
              <a:t> (which is where the cache management panel and the recommendation engine get query information). The default collection interval time is five minutes.</a:t>
            </a:r>
          </a:p>
          <a:p>
            <a:r>
              <a:rPr lang="en-SG" dirty="0"/>
              <a:t>You no longer require this notebook after this point and can close the browser window (or tab) if you like.</a:t>
            </a:r>
          </a:p>
          <a:p>
            <a:endParaRPr lang="en-SG" dirty="0"/>
          </a:p>
          <a:p>
            <a:r>
              <a:rPr lang="en-SG" b="1" dirty="0"/>
              <a:t>Generate Cache Recommendations</a:t>
            </a:r>
          </a:p>
          <a:p>
            <a:r>
              <a:rPr lang="en-SG" dirty="0"/>
              <a:t>Now that you've issued a number of queries against Watson Query, check to see if there are any data cache recommendations based on that workload.</a:t>
            </a:r>
          </a:p>
          <a:p>
            <a:pPr>
              <a:buFont typeface="+mj-lt"/>
              <a:buAutoNum type="arabicPeriod"/>
            </a:pPr>
            <a:r>
              <a:rPr lang="en-SG" dirty="0"/>
              <a:t>Select </a:t>
            </a:r>
            <a:r>
              <a:rPr lang="en-SG" b="1" dirty="0"/>
              <a:t>Virtualization &gt; Cache management</a:t>
            </a:r>
            <a:r>
              <a:rPr lang="en-SG" dirty="0"/>
              <a:t> from the side menu.</a:t>
            </a:r>
          </a:p>
          <a:p>
            <a:endParaRPr lang="en-SG" dirty="0"/>
          </a:p>
          <a:p>
            <a:endParaRPr lang="en-US" dirty="0"/>
          </a:p>
        </p:txBody>
      </p:sp>
      <p:sp>
        <p:nvSpPr>
          <p:cNvPr id="3" name="Title 2">
            <a:extLst>
              <a:ext uri="{FF2B5EF4-FFF2-40B4-BE49-F238E27FC236}">
                <a16:creationId xmlns:a16="http://schemas.microsoft.com/office/drawing/2014/main" id="{B257AE7D-744B-FD54-DF2D-3E11B67F82D5}"/>
              </a:ext>
            </a:extLst>
          </p:cNvPr>
          <p:cNvSpPr>
            <a:spLocks noGrp="1"/>
          </p:cNvSpPr>
          <p:nvPr>
            <p:ph type="title"/>
          </p:nvPr>
        </p:nvSpPr>
        <p:spPr/>
        <p:txBody>
          <a:bodyPr/>
          <a:lstStyle/>
          <a:p>
            <a:r>
              <a:rPr lang="en-US" b="1" dirty="0"/>
              <a:t>Run Query workload</a:t>
            </a:r>
            <a:endParaRPr lang="en-US" dirty="0"/>
          </a:p>
        </p:txBody>
      </p:sp>
      <p:pic>
        <p:nvPicPr>
          <p:cNvPr id="5" name="Picture 4" descr="A picture containing screenshot, software&#10;&#10;Description automatically generated">
            <a:extLst>
              <a:ext uri="{FF2B5EF4-FFF2-40B4-BE49-F238E27FC236}">
                <a16:creationId xmlns:a16="http://schemas.microsoft.com/office/drawing/2014/main" id="{EF22DFFD-1147-4E93-9EB5-9F06EA8F8388}"/>
              </a:ext>
            </a:extLst>
          </p:cNvPr>
          <p:cNvPicPr>
            <a:picLocks noChangeAspect="1"/>
          </p:cNvPicPr>
          <p:nvPr/>
        </p:nvPicPr>
        <p:blipFill>
          <a:blip r:embed="rId2"/>
          <a:stretch>
            <a:fillRect/>
          </a:stretch>
        </p:blipFill>
        <p:spPr>
          <a:xfrm>
            <a:off x="226336" y="4297112"/>
            <a:ext cx="6473228" cy="2132831"/>
          </a:xfrm>
          <a:prstGeom prst="rect">
            <a:avLst/>
          </a:prstGeom>
        </p:spPr>
      </p:pic>
    </p:spTree>
    <p:extLst>
      <p:ext uri="{BB962C8B-B14F-4D97-AF65-F5344CB8AC3E}">
        <p14:creationId xmlns:p14="http://schemas.microsoft.com/office/powerpoint/2010/main" val="2069295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E9702-C6B2-1F1A-D613-61B22509BBA3}"/>
              </a:ext>
            </a:extLst>
          </p:cNvPr>
          <p:cNvSpPr>
            <a:spLocks noGrp="1"/>
          </p:cNvSpPr>
          <p:nvPr>
            <p:ph idx="1"/>
          </p:nvPr>
        </p:nvSpPr>
        <p:spPr/>
        <p:txBody>
          <a:bodyPr/>
          <a:lstStyle/>
          <a:p>
            <a:r>
              <a:rPr lang="en-SG" dirty="0"/>
              <a:t>Select the </a:t>
            </a:r>
            <a:r>
              <a:rPr lang="en-SG" b="1" dirty="0"/>
              <a:t>Queries</a:t>
            </a:r>
            <a:r>
              <a:rPr lang="en-SG" dirty="0"/>
              <a:t> tab.</a:t>
            </a:r>
          </a:p>
          <a:p>
            <a:pPr>
              <a:buFont typeface="+mj-lt"/>
              <a:buAutoNum type="arabicPeriod" startAt="3"/>
            </a:pPr>
            <a:r>
              <a:rPr lang="en-SG" dirty="0"/>
              <a:t>Click the </a:t>
            </a:r>
            <a:r>
              <a:rPr lang="en-SG" b="1" dirty="0"/>
              <a:t>SQL</a:t>
            </a:r>
            <a:r>
              <a:rPr lang="en-SG" dirty="0"/>
              <a:t> header once to sort the list.</a:t>
            </a:r>
          </a:p>
          <a:p>
            <a:r>
              <a:rPr lang="en-SG" dirty="0"/>
              <a:t>The queries you ran in the </a:t>
            </a:r>
            <a:r>
              <a:rPr lang="en-SG" dirty="0" err="1"/>
              <a:t>Jupyter</a:t>
            </a:r>
            <a:r>
              <a:rPr lang="en-SG" dirty="0"/>
              <a:t> notebook should all be listed, along with the number of times each query was executed and the average response time. You should see queries with </a:t>
            </a:r>
            <a:r>
              <a:rPr lang="en-SG" b="1" dirty="0"/>
              <a:t>/*Q1*/</a:t>
            </a:r>
            <a:r>
              <a:rPr lang="en-SG" dirty="0"/>
              <a:t>, </a:t>
            </a:r>
            <a:r>
              <a:rPr lang="en-SG" b="1" dirty="0"/>
              <a:t>/*Q2*/</a:t>
            </a:r>
            <a:r>
              <a:rPr lang="en-SG" dirty="0"/>
              <a:t>, </a:t>
            </a:r>
            <a:r>
              <a:rPr lang="en-SG" b="1" dirty="0"/>
              <a:t>/*Q3*/</a:t>
            </a:r>
            <a:r>
              <a:rPr lang="en-SG" dirty="0"/>
              <a:t>, and </a:t>
            </a:r>
            <a:r>
              <a:rPr lang="en-SG" b="1" dirty="0"/>
              <a:t>/*Q4*/</a:t>
            </a:r>
            <a:r>
              <a:rPr lang="en-SG" dirty="0"/>
              <a:t> in the SQL text, with five total executions each. If you do not see this, or you only see a portion of the statement executions, then the query details haven't been fully extracted into Watson Query's </a:t>
            </a:r>
            <a:r>
              <a:rPr lang="en-SG" dirty="0" err="1"/>
              <a:t>metastore</a:t>
            </a:r>
            <a:r>
              <a:rPr lang="en-SG" dirty="0"/>
              <a:t> yet. As suggested above, wait a few minutes and refresh the page (similarly, you can toggle the table filter between </a:t>
            </a:r>
            <a:r>
              <a:rPr lang="en-SG" b="1" dirty="0"/>
              <a:t>Last 7 days</a:t>
            </a:r>
            <a:r>
              <a:rPr lang="en-SG" dirty="0"/>
              <a:t> and </a:t>
            </a:r>
            <a:r>
              <a:rPr lang="en-SG" b="1" dirty="0"/>
              <a:t>Last 24 hours</a:t>
            </a:r>
            <a:r>
              <a:rPr lang="en-SG" dirty="0"/>
              <a:t>).</a:t>
            </a:r>
          </a:p>
          <a:p>
            <a:r>
              <a:rPr lang="en-SG" b="1" dirty="0"/>
              <a:t>Note:</a:t>
            </a:r>
            <a:r>
              <a:rPr lang="en-SG" dirty="0"/>
              <a:t> There is currently an issue in Watson Query with the average response time sometimes being reported incorrectly (the product development team is aware). The individual queries in your query workload did not actually take minutes to run as it might show for you.</a:t>
            </a:r>
          </a:p>
          <a:p>
            <a:pPr>
              <a:buFont typeface="+mj-lt"/>
              <a:buAutoNum type="arabicPeriod" startAt="4"/>
            </a:pPr>
            <a:r>
              <a:rPr lang="en-SG" dirty="0"/>
              <a:t>Select the </a:t>
            </a:r>
            <a:r>
              <a:rPr lang="en-SG" b="1" dirty="0"/>
              <a:t>Data caches</a:t>
            </a:r>
            <a:r>
              <a:rPr lang="en-SG" dirty="0"/>
              <a:t> tab.</a:t>
            </a:r>
          </a:p>
          <a:p>
            <a:endParaRPr lang="en-US" dirty="0"/>
          </a:p>
        </p:txBody>
      </p:sp>
      <p:sp>
        <p:nvSpPr>
          <p:cNvPr id="3" name="Title 2">
            <a:extLst>
              <a:ext uri="{FF2B5EF4-FFF2-40B4-BE49-F238E27FC236}">
                <a16:creationId xmlns:a16="http://schemas.microsoft.com/office/drawing/2014/main" id="{8E4FEE36-70BE-6D84-A9C1-F4D40DA7DB2A}"/>
              </a:ext>
            </a:extLst>
          </p:cNvPr>
          <p:cNvSpPr>
            <a:spLocks noGrp="1"/>
          </p:cNvSpPr>
          <p:nvPr>
            <p:ph type="title"/>
          </p:nvPr>
        </p:nvSpPr>
        <p:spPr/>
        <p:txBody>
          <a:bodyPr/>
          <a:lstStyle/>
          <a:p>
            <a:r>
              <a:rPr lang="en-US" b="1" dirty="0"/>
              <a:t>Run Query workload</a:t>
            </a: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DBA79245-F999-11F8-45FC-38991B81640D}"/>
              </a:ext>
            </a:extLst>
          </p:cNvPr>
          <p:cNvPicPr>
            <a:picLocks noChangeAspect="1"/>
          </p:cNvPicPr>
          <p:nvPr/>
        </p:nvPicPr>
        <p:blipFill>
          <a:blip r:embed="rId2"/>
          <a:stretch>
            <a:fillRect/>
          </a:stretch>
        </p:blipFill>
        <p:spPr>
          <a:xfrm>
            <a:off x="363255" y="4106281"/>
            <a:ext cx="6734662" cy="2384321"/>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F0869479-A25B-5E88-C858-5FCC6849F567}"/>
              </a:ext>
            </a:extLst>
          </p:cNvPr>
          <p:cNvPicPr>
            <a:picLocks noChangeAspect="1"/>
          </p:cNvPicPr>
          <p:nvPr/>
        </p:nvPicPr>
        <p:blipFill>
          <a:blip r:embed="rId3"/>
          <a:stretch>
            <a:fillRect/>
          </a:stretch>
        </p:blipFill>
        <p:spPr>
          <a:xfrm>
            <a:off x="7129910" y="4229484"/>
            <a:ext cx="4644273" cy="2132831"/>
          </a:xfrm>
          <a:prstGeom prst="rect">
            <a:avLst/>
          </a:prstGeom>
        </p:spPr>
      </p:pic>
    </p:spTree>
    <p:extLst>
      <p:ext uri="{BB962C8B-B14F-4D97-AF65-F5344CB8AC3E}">
        <p14:creationId xmlns:p14="http://schemas.microsoft.com/office/powerpoint/2010/main" val="1804091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979982-39BA-42E7-9C21-575D86FEBE73}"/>
              </a:ext>
            </a:extLst>
          </p:cNvPr>
          <p:cNvSpPr>
            <a:spLocks noGrp="1"/>
          </p:cNvSpPr>
          <p:nvPr>
            <p:ph idx="1"/>
          </p:nvPr>
        </p:nvSpPr>
        <p:spPr/>
        <p:txBody>
          <a:bodyPr/>
          <a:lstStyle/>
          <a:p>
            <a:r>
              <a:rPr lang="en-SG" dirty="0"/>
              <a:t>Some IBM Cloud Pak® for Data services support autoscaling by using the Red Hat® OpenShift® Horizontal Pod </a:t>
            </a:r>
            <a:r>
              <a:rPr lang="en-SG" dirty="0" err="1"/>
              <a:t>Autoscaler</a:t>
            </a:r>
            <a:r>
              <a:rPr lang="en-SG" dirty="0"/>
              <a:t> (HPA). </a:t>
            </a:r>
            <a:endParaRPr lang="en-US" dirty="0">
              <a:hlinkClick r:id=""/>
            </a:endParaRPr>
          </a:p>
          <a:p>
            <a:r>
              <a:rPr lang="en-US" dirty="0">
                <a:hlinkClick r:id=""/>
              </a:rPr>
              <a:t>https://www.ibm.com/docs/en/cloud-paks/cp-data/4.6.x?topic=services-automatically-scaling</a:t>
            </a:r>
            <a:endParaRPr lang="en-US" dirty="0"/>
          </a:p>
          <a:p>
            <a:endParaRPr lang="en-US" dirty="0"/>
          </a:p>
          <a:p>
            <a:r>
              <a:rPr lang="en-US" b="1" dirty="0"/>
              <a:t>SPSS </a:t>
            </a:r>
            <a:r>
              <a:rPr lang="en-US" b="1" dirty="0" err="1"/>
              <a:t>Modeller</a:t>
            </a:r>
            <a:r>
              <a:rPr lang="en-US" b="1" dirty="0"/>
              <a:t>: </a:t>
            </a:r>
          </a:p>
          <a:p>
            <a:r>
              <a:rPr lang="en-SG" dirty="0" err="1"/>
              <a:t>cpd</a:t>
            </a:r>
            <a:r>
              <a:rPr lang="en-SG" dirty="0"/>
              <a:t>-cli manage update-</a:t>
            </a:r>
            <a:r>
              <a:rPr lang="en-SG" dirty="0" err="1"/>
              <a:t>cr</a:t>
            </a:r>
            <a:r>
              <a:rPr lang="en-SG" dirty="0"/>
              <a:t> \ --component=</a:t>
            </a:r>
            <a:r>
              <a:rPr lang="en-SG" dirty="0" err="1"/>
              <a:t>productmaster</a:t>
            </a:r>
            <a:r>
              <a:rPr lang="en-SG" dirty="0"/>
              <a:t> \ --</a:t>
            </a:r>
            <a:r>
              <a:rPr lang="en-SG" dirty="0" err="1"/>
              <a:t>cpd_instance_ns</a:t>
            </a:r>
            <a:r>
              <a:rPr lang="en-SG" dirty="0"/>
              <a:t>=${PROJECT_CPD_INSTANCE} \ --patch='{\"</a:t>
            </a:r>
            <a:r>
              <a:rPr lang="en-SG" dirty="0" err="1"/>
              <a:t>autoScaleConfig</a:t>
            </a:r>
            <a:r>
              <a:rPr lang="en-SG" dirty="0"/>
              <a:t>\":\"true\"}'</a:t>
            </a:r>
          </a:p>
          <a:p>
            <a:r>
              <a:rPr lang="en-SG" dirty="0" err="1"/>
              <a:t>cpd</a:t>
            </a:r>
            <a:r>
              <a:rPr lang="en-SG" dirty="0"/>
              <a:t>-cli manage update-</a:t>
            </a:r>
            <a:r>
              <a:rPr lang="en-SG" dirty="0" err="1"/>
              <a:t>cr</a:t>
            </a:r>
            <a:r>
              <a:rPr lang="en-SG" dirty="0"/>
              <a:t> \ --component=</a:t>
            </a:r>
            <a:r>
              <a:rPr lang="en-SG" dirty="0" err="1"/>
              <a:t>productmaster</a:t>
            </a:r>
            <a:r>
              <a:rPr lang="en-SG" dirty="0"/>
              <a:t> \ --</a:t>
            </a:r>
            <a:r>
              <a:rPr lang="en-SG" dirty="0" err="1"/>
              <a:t>cpd_instance_ns</a:t>
            </a:r>
            <a:r>
              <a:rPr lang="en-SG" dirty="0"/>
              <a:t>=${PROJECT_CPD_INSTANCE} \ --patch='{\"</a:t>
            </a:r>
            <a:r>
              <a:rPr lang="en-SG" dirty="0" err="1"/>
              <a:t>autoScaleConfig</a:t>
            </a:r>
            <a:r>
              <a:rPr lang="en-SG" dirty="0"/>
              <a:t>\":\"false\"}'</a:t>
            </a:r>
          </a:p>
          <a:p>
            <a:endParaRPr lang="en-US" dirty="0"/>
          </a:p>
        </p:txBody>
      </p:sp>
      <p:sp>
        <p:nvSpPr>
          <p:cNvPr id="3" name="Title 2">
            <a:extLst>
              <a:ext uri="{FF2B5EF4-FFF2-40B4-BE49-F238E27FC236}">
                <a16:creationId xmlns:a16="http://schemas.microsoft.com/office/drawing/2014/main" id="{24C6249D-F6DD-566B-5644-25FCC83FEA51}"/>
              </a:ext>
            </a:extLst>
          </p:cNvPr>
          <p:cNvSpPr>
            <a:spLocks noGrp="1"/>
          </p:cNvSpPr>
          <p:nvPr>
            <p:ph type="title"/>
          </p:nvPr>
        </p:nvSpPr>
        <p:spPr/>
        <p:txBody>
          <a:bodyPr/>
          <a:lstStyle/>
          <a:p>
            <a:r>
              <a:rPr lang="en-US" b="1" dirty="0"/>
              <a:t>Automatically scaling resources for services</a:t>
            </a:r>
          </a:p>
        </p:txBody>
      </p:sp>
      <p:pic>
        <p:nvPicPr>
          <p:cNvPr id="5" name="Picture 4" descr="A screenshot of a computer&#10;&#10;Description automatically generated with medium confidence">
            <a:extLst>
              <a:ext uri="{FF2B5EF4-FFF2-40B4-BE49-F238E27FC236}">
                <a16:creationId xmlns:a16="http://schemas.microsoft.com/office/drawing/2014/main" id="{36C3A48B-B6EC-AA94-30CF-76109DBB0FBD}"/>
              </a:ext>
            </a:extLst>
          </p:cNvPr>
          <p:cNvPicPr>
            <a:picLocks noChangeAspect="1"/>
          </p:cNvPicPr>
          <p:nvPr/>
        </p:nvPicPr>
        <p:blipFill>
          <a:blip r:embed="rId2"/>
          <a:stretch>
            <a:fillRect/>
          </a:stretch>
        </p:blipFill>
        <p:spPr>
          <a:xfrm>
            <a:off x="385823" y="3741372"/>
            <a:ext cx="7772400" cy="2727581"/>
          </a:xfrm>
          <a:prstGeom prst="rect">
            <a:avLst/>
          </a:prstGeom>
        </p:spPr>
      </p:pic>
      <p:sp>
        <p:nvSpPr>
          <p:cNvPr id="6" name="Rectangle 5">
            <a:extLst>
              <a:ext uri="{FF2B5EF4-FFF2-40B4-BE49-F238E27FC236}">
                <a16:creationId xmlns:a16="http://schemas.microsoft.com/office/drawing/2014/main" id="{CE56E578-7C66-279D-44FB-14940262855B}"/>
              </a:ext>
            </a:extLst>
          </p:cNvPr>
          <p:cNvSpPr/>
          <p:nvPr/>
        </p:nvSpPr>
        <p:spPr>
          <a:xfrm>
            <a:off x="363255" y="4903304"/>
            <a:ext cx="4023215" cy="728870"/>
          </a:xfrm>
          <a:prstGeom prst="rect">
            <a:avLst/>
          </a:prstGeom>
          <a:noFill/>
          <a:ln w="444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465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1D2DD-17A0-7CEF-1916-FE201E4C653D}"/>
              </a:ext>
            </a:extLst>
          </p:cNvPr>
          <p:cNvSpPr>
            <a:spLocks noGrp="1"/>
          </p:cNvSpPr>
          <p:nvPr>
            <p:ph type="title"/>
          </p:nvPr>
        </p:nvSpPr>
        <p:spPr/>
        <p:txBody>
          <a:bodyPr/>
          <a:lstStyle/>
          <a:p>
            <a:r>
              <a:rPr lang="en-US" b="1" dirty="0"/>
              <a:t>B1.5, B1.5.1, B1.5.2: Development Architecture (Toolchain Integration)</a:t>
            </a:r>
          </a:p>
        </p:txBody>
      </p:sp>
      <p:pic>
        <p:nvPicPr>
          <p:cNvPr id="25" name="Picture 24">
            <a:extLst>
              <a:ext uri="{FF2B5EF4-FFF2-40B4-BE49-F238E27FC236}">
                <a16:creationId xmlns:a16="http://schemas.microsoft.com/office/drawing/2014/main" id="{F9A95953-2BE8-BA19-B1CB-7D553311B5EB}"/>
              </a:ext>
            </a:extLst>
          </p:cNvPr>
          <p:cNvPicPr>
            <a:picLocks noChangeAspect="1"/>
          </p:cNvPicPr>
          <p:nvPr/>
        </p:nvPicPr>
        <p:blipFill>
          <a:blip r:embed="rId2"/>
          <a:stretch>
            <a:fillRect/>
          </a:stretch>
        </p:blipFill>
        <p:spPr>
          <a:xfrm>
            <a:off x="463062" y="1846383"/>
            <a:ext cx="7772400" cy="4203201"/>
          </a:xfrm>
          <a:prstGeom prst="rect">
            <a:avLst/>
          </a:prstGeom>
        </p:spPr>
      </p:pic>
      <p:sp>
        <p:nvSpPr>
          <p:cNvPr id="26" name="Rectangle 25">
            <a:extLst>
              <a:ext uri="{FF2B5EF4-FFF2-40B4-BE49-F238E27FC236}">
                <a16:creationId xmlns:a16="http://schemas.microsoft.com/office/drawing/2014/main" id="{1ACBA6BA-6CD5-62A6-809F-C9446CC0835E}"/>
              </a:ext>
            </a:extLst>
          </p:cNvPr>
          <p:cNvSpPr/>
          <p:nvPr/>
        </p:nvSpPr>
        <p:spPr>
          <a:xfrm>
            <a:off x="9176096" y="1846383"/>
            <a:ext cx="2886950" cy="34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The solution provides out of box integration with Source Repositories such as GitHub, GitHub Enterprise, GitLab, GitLab Self-Managed, </a:t>
            </a:r>
            <a:r>
              <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rPr>
              <a:t>BitBucket</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rPr>
              <a:t>BitBucket</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Enterprise, Azure DevOps Services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Integration with other UOB’s DevOps Toolchain will be via various APIs provided by Cloud Pak for Data</a:t>
            </a:r>
          </a:p>
        </p:txBody>
      </p:sp>
    </p:spTree>
    <p:extLst>
      <p:ext uri="{BB962C8B-B14F-4D97-AF65-F5344CB8AC3E}">
        <p14:creationId xmlns:p14="http://schemas.microsoft.com/office/powerpoint/2010/main" val="2054600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2A1FB-4BC5-BB34-75AE-45B20D48BEDA}"/>
              </a:ext>
            </a:extLst>
          </p:cNvPr>
          <p:cNvSpPr>
            <a:spLocks noGrp="1"/>
          </p:cNvSpPr>
          <p:nvPr>
            <p:ph type="title"/>
          </p:nvPr>
        </p:nvSpPr>
        <p:spPr/>
        <p:txBody>
          <a:bodyPr/>
          <a:lstStyle/>
          <a:p>
            <a:r>
              <a:rPr lang="en-US" dirty="0"/>
              <a:t>Storage details</a:t>
            </a:r>
          </a:p>
        </p:txBody>
      </p:sp>
      <p:pic>
        <p:nvPicPr>
          <p:cNvPr id="5" name="Picture 4" descr="A screenshot of a computer&#10;&#10;Description automatically generated with medium confidence">
            <a:extLst>
              <a:ext uri="{FF2B5EF4-FFF2-40B4-BE49-F238E27FC236}">
                <a16:creationId xmlns:a16="http://schemas.microsoft.com/office/drawing/2014/main" id="{DA2BD828-6EFB-98F9-2CD2-D39E3BC4C148}"/>
              </a:ext>
            </a:extLst>
          </p:cNvPr>
          <p:cNvPicPr>
            <a:picLocks noChangeAspect="1"/>
          </p:cNvPicPr>
          <p:nvPr/>
        </p:nvPicPr>
        <p:blipFill>
          <a:blip r:embed="rId2"/>
          <a:stretch>
            <a:fillRect/>
          </a:stretch>
        </p:blipFill>
        <p:spPr>
          <a:xfrm>
            <a:off x="363255" y="1416109"/>
            <a:ext cx="11976120" cy="5071188"/>
          </a:xfrm>
          <a:prstGeom prst="rect">
            <a:avLst/>
          </a:prstGeom>
        </p:spPr>
      </p:pic>
    </p:spTree>
    <p:extLst>
      <p:ext uri="{BB962C8B-B14F-4D97-AF65-F5344CB8AC3E}">
        <p14:creationId xmlns:p14="http://schemas.microsoft.com/office/powerpoint/2010/main" val="1363022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D08E01-0A05-A9AF-6D51-B0A251C93603}"/>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6" name="Content Placeholder 9">
            <a:extLst>
              <a:ext uri="{FF2B5EF4-FFF2-40B4-BE49-F238E27FC236}">
                <a16:creationId xmlns:a16="http://schemas.microsoft.com/office/drawing/2014/main" id="{C784C2C0-FEF1-E362-FEB1-8F188E73B83E}"/>
              </a:ext>
            </a:extLst>
          </p:cNvPr>
          <p:cNvSpPr txBox="1">
            <a:spLocks/>
          </p:cNvSpPr>
          <p:nvPr/>
        </p:nvSpPr>
        <p:spPr>
          <a:xfrm>
            <a:off x="189345" y="268224"/>
            <a:ext cx="11697767" cy="5726176"/>
          </a:xfrm>
          <a:prstGeom prst="rect">
            <a:avLst/>
          </a:prstGeom>
        </p:spPr>
        <p:txBody>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r>
              <a:rPr kumimoji="0" lang="en-US" sz="3733" b="0" i="0" u="none" strike="noStrike" kern="0" cap="none" spc="0" normalizeH="0" baseline="0" noProof="0" dirty="0">
                <a:ln>
                  <a:noFill/>
                </a:ln>
                <a:solidFill>
                  <a:srgbClr val="0F62FE"/>
                </a:solidFill>
                <a:effectLst/>
                <a:uLnTx/>
                <a:uFillTx/>
                <a:latin typeface="IBM Plex Sans Light" panose="020B0403050203000203" pitchFamily="34" charset="0"/>
              </a:rPr>
              <a:t>What is Data Lineage?</a:t>
            </a:r>
          </a:p>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endParaRPr kumimoji="0" lang="en-US" sz="3733" b="0" i="0" u="none" strike="noStrike" kern="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r>
              <a:rPr kumimoji="0" lang="en-US" sz="3733" b="0" i="0" u="none" strike="noStrike" kern="0" cap="none" spc="0" normalizeH="0" baseline="0" noProof="0" dirty="0">
                <a:ln>
                  <a:noFill/>
                </a:ln>
                <a:solidFill>
                  <a:srgbClr val="000000"/>
                </a:solidFill>
                <a:effectLst/>
                <a:uLnTx/>
                <a:uFillTx/>
                <a:latin typeface="IBM Plex Sans Light" panose="020B0403050203000203" pitchFamily="34" charset="0"/>
              </a:rPr>
              <a:t>The process of </a:t>
            </a:r>
            <a:r>
              <a:rPr kumimoji="0" lang="en-US" sz="3733" b="1" i="1" u="none" strike="noStrike" kern="0" cap="none" spc="0" normalizeH="0" baseline="0" noProof="0" dirty="0">
                <a:ln>
                  <a:noFill/>
                </a:ln>
                <a:solidFill>
                  <a:srgbClr val="000000"/>
                </a:solidFill>
                <a:effectLst/>
                <a:uLnTx/>
                <a:uFillTx/>
                <a:latin typeface="IBM Plex Sans Light" panose="020B0403050203000203" pitchFamily="34" charset="0"/>
              </a:rPr>
              <a:t>tracking how data is moved, transformed, and consumed</a:t>
            </a:r>
            <a:r>
              <a:rPr kumimoji="0" lang="en-US" sz="3733" b="0" i="0" u="none" strike="noStrike" kern="0" cap="none" spc="0" normalizeH="0" baseline="0" noProof="0" dirty="0">
                <a:ln>
                  <a:noFill/>
                </a:ln>
                <a:solidFill>
                  <a:srgbClr val="000000"/>
                </a:solidFill>
                <a:effectLst/>
                <a:uLnTx/>
                <a:uFillTx/>
                <a:latin typeface="IBM Plex Sans Light" panose="020B0403050203000203" pitchFamily="34" charset="0"/>
              </a:rPr>
              <a:t> across disparate tools and sources.</a:t>
            </a:r>
            <a:endPar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endParaRPr kumimoji="0" lang="en-US" sz="3733"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2" name="Footer Placeholder 4">
            <a:extLst>
              <a:ext uri="{FF2B5EF4-FFF2-40B4-BE49-F238E27FC236}">
                <a16:creationId xmlns:a16="http://schemas.microsoft.com/office/drawing/2014/main" id="{BCECDFC2-D784-60D2-B546-9D1B0C2797BC}"/>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Tree>
    <p:extLst>
      <p:ext uri="{BB962C8B-B14F-4D97-AF65-F5344CB8AC3E}">
        <p14:creationId xmlns:p14="http://schemas.microsoft.com/office/powerpoint/2010/main" val="2648807222"/>
      </p:ext>
    </p:extLst>
  </p:cSld>
  <p:clrMapOvr>
    <a:masterClrMapping/>
  </p:clrMapOvr>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D08E01-0A05-A9AF-6D51-B0A251C93603}"/>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7" name="Content Placeholder 10">
            <a:extLst>
              <a:ext uri="{FF2B5EF4-FFF2-40B4-BE49-F238E27FC236}">
                <a16:creationId xmlns:a16="http://schemas.microsoft.com/office/drawing/2014/main" id="{5F558284-3859-393D-336B-DCE94408E842}"/>
              </a:ext>
            </a:extLst>
          </p:cNvPr>
          <p:cNvSpPr txBox="1">
            <a:spLocks/>
          </p:cNvSpPr>
          <p:nvPr/>
        </p:nvSpPr>
        <p:spPr>
          <a:xfrm>
            <a:off x="304888" y="252060"/>
            <a:ext cx="11485331" cy="781160"/>
          </a:xfrm>
          <a:prstGeom prst="rect">
            <a:avLst/>
          </a:prstGeom>
        </p:spPr>
        <p:txBody>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r>
              <a:rPr kumimoji="0" lang="en-US" sz="3733" b="0" i="0" u="none" strike="noStrike" kern="0" cap="none" spc="0" normalizeH="0" baseline="0" noProof="0" dirty="0">
                <a:ln>
                  <a:noFill/>
                </a:ln>
                <a:solidFill>
                  <a:srgbClr val="0F62FE"/>
                </a:solidFill>
                <a:effectLst/>
                <a:uLnTx/>
                <a:uFillTx/>
                <a:latin typeface="IBM Plex Sans Light" panose="020B0403050203000203" pitchFamily="34" charset="0"/>
              </a:rPr>
              <a:t>Data Lineage Users</a:t>
            </a:r>
          </a:p>
        </p:txBody>
      </p:sp>
      <p:sp>
        <p:nvSpPr>
          <p:cNvPr id="2" name="Footer Placeholder 4">
            <a:extLst>
              <a:ext uri="{FF2B5EF4-FFF2-40B4-BE49-F238E27FC236}">
                <a16:creationId xmlns:a16="http://schemas.microsoft.com/office/drawing/2014/main" id="{BCECDFC2-D784-60D2-B546-9D1B0C2797BC}"/>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
        <p:nvSpPr>
          <p:cNvPr id="4" name="Content Placeholder 10">
            <a:extLst>
              <a:ext uri="{FF2B5EF4-FFF2-40B4-BE49-F238E27FC236}">
                <a16:creationId xmlns:a16="http://schemas.microsoft.com/office/drawing/2014/main" id="{488DFC9E-177A-3847-D219-214220E90BB2}"/>
              </a:ext>
            </a:extLst>
          </p:cNvPr>
          <p:cNvSpPr txBox="1">
            <a:spLocks/>
          </p:cNvSpPr>
          <p:nvPr/>
        </p:nvSpPr>
        <p:spPr>
          <a:xfrm>
            <a:off x="304888" y="1226087"/>
            <a:ext cx="11485331" cy="3478431"/>
          </a:xfrm>
          <a:prstGeom prst="rect">
            <a:avLst/>
          </a:prstGeom>
        </p:spPr>
        <p:txBody>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endParaRPr kumimoji="0" lang="en-US" sz="3733"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graphicFrame>
        <p:nvGraphicFramePr>
          <p:cNvPr id="8" name="Table 8">
            <a:extLst>
              <a:ext uri="{FF2B5EF4-FFF2-40B4-BE49-F238E27FC236}">
                <a16:creationId xmlns:a16="http://schemas.microsoft.com/office/drawing/2014/main" id="{C3991240-CBDD-A3AE-0EB5-630D24F66C77}"/>
              </a:ext>
            </a:extLst>
          </p:cNvPr>
          <p:cNvGraphicFramePr>
            <a:graphicFrameLocks noGrp="1"/>
          </p:cNvGraphicFramePr>
          <p:nvPr/>
        </p:nvGraphicFramePr>
        <p:xfrm>
          <a:off x="1935105" y="3035288"/>
          <a:ext cx="7513695" cy="2035388"/>
        </p:xfrm>
        <a:graphic>
          <a:graphicData uri="http://schemas.openxmlformats.org/drawingml/2006/table">
            <a:tbl>
              <a:tblPr firstRow="1" bandRow="1">
                <a:tableStyleId>{F5AB1C69-6EDB-4FF4-983F-18BD219EF322}</a:tableStyleId>
              </a:tblPr>
              <a:tblGrid>
                <a:gridCol w="2504565">
                  <a:extLst>
                    <a:ext uri="{9D8B030D-6E8A-4147-A177-3AD203B41FA5}">
                      <a16:colId xmlns:a16="http://schemas.microsoft.com/office/drawing/2014/main" val="1497416348"/>
                    </a:ext>
                  </a:extLst>
                </a:gridCol>
                <a:gridCol w="2504565">
                  <a:extLst>
                    <a:ext uri="{9D8B030D-6E8A-4147-A177-3AD203B41FA5}">
                      <a16:colId xmlns:a16="http://schemas.microsoft.com/office/drawing/2014/main" val="1423988123"/>
                    </a:ext>
                  </a:extLst>
                </a:gridCol>
                <a:gridCol w="2504565">
                  <a:extLst>
                    <a:ext uri="{9D8B030D-6E8A-4147-A177-3AD203B41FA5}">
                      <a16:colId xmlns:a16="http://schemas.microsoft.com/office/drawing/2014/main" val="3269470224"/>
                    </a:ext>
                  </a:extLst>
                </a:gridCol>
              </a:tblGrid>
              <a:tr h="508847">
                <a:tc>
                  <a:txBody>
                    <a:bodyPr/>
                    <a:lstStyle/>
                    <a:p>
                      <a:r>
                        <a:rPr lang="en-US" sz="2500" b="1" dirty="0"/>
                        <a:t>Type of User</a:t>
                      </a:r>
                    </a:p>
                  </a:txBody>
                  <a:tcPr marL="121920" marR="121920" marT="60960" marB="60960"/>
                </a:tc>
                <a:tc>
                  <a:txBody>
                    <a:bodyPr/>
                    <a:lstStyle/>
                    <a:p>
                      <a:r>
                        <a:rPr lang="en-US" sz="2500" b="1" dirty="0"/>
                        <a:t>Business Use</a:t>
                      </a:r>
                    </a:p>
                  </a:txBody>
                  <a:tcPr marL="121920" marR="121920" marT="60960" marB="60960"/>
                </a:tc>
                <a:tc>
                  <a:txBody>
                    <a:bodyPr/>
                    <a:lstStyle/>
                    <a:p>
                      <a:r>
                        <a:rPr lang="en-US" sz="2500" b="1" dirty="0"/>
                        <a:t>Technical Use</a:t>
                      </a:r>
                    </a:p>
                  </a:txBody>
                  <a:tcPr marL="121920" marR="121920" marT="60960" marB="60960"/>
                </a:tc>
                <a:extLst>
                  <a:ext uri="{0D108BD9-81ED-4DB2-BD59-A6C34878D82A}">
                    <a16:rowId xmlns:a16="http://schemas.microsoft.com/office/drawing/2014/main" val="160277039"/>
                  </a:ext>
                </a:extLst>
              </a:tr>
              <a:tr h="508847">
                <a:tc>
                  <a:txBody>
                    <a:bodyPr/>
                    <a:lstStyle/>
                    <a:p>
                      <a:r>
                        <a:rPr lang="en-US" sz="2500" b="1">
                          <a:solidFill>
                            <a:schemeClr val="tx1"/>
                          </a:solidFill>
                        </a:rPr>
                        <a:t>Data Engineer</a:t>
                      </a:r>
                      <a:endParaRPr lang="en-US" sz="2500" b="1" dirty="0">
                        <a:solidFill>
                          <a:schemeClr val="tx1"/>
                        </a:solidFill>
                      </a:endParaRPr>
                    </a:p>
                  </a:txBody>
                  <a:tcPr marL="121920" marR="121920" marT="60960" marB="60960"/>
                </a:tc>
                <a:tc>
                  <a:txBody>
                    <a:bodyPr/>
                    <a:lstStyle/>
                    <a:p>
                      <a:r>
                        <a:rPr lang="en-US" sz="2500" dirty="0">
                          <a:solidFill>
                            <a:schemeClr val="tx1"/>
                          </a:solidFill>
                        </a:rPr>
                        <a:t>No</a:t>
                      </a:r>
                    </a:p>
                  </a:txBody>
                  <a:tcPr marL="121920" marR="121920" marT="60960" marB="60960"/>
                </a:tc>
                <a:tc>
                  <a:txBody>
                    <a:bodyPr/>
                    <a:lstStyle/>
                    <a:p>
                      <a:r>
                        <a:rPr lang="en-US" sz="2500" dirty="0">
                          <a:solidFill>
                            <a:schemeClr val="tx1"/>
                          </a:solidFill>
                        </a:rPr>
                        <a:t>Yes</a:t>
                      </a:r>
                    </a:p>
                  </a:txBody>
                  <a:tcPr marL="121920" marR="121920" marT="60960" marB="60960"/>
                </a:tc>
                <a:extLst>
                  <a:ext uri="{0D108BD9-81ED-4DB2-BD59-A6C34878D82A}">
                    <a16:rowId xmlns:a16="http://schemas.microsoft.com/office/drawing/2014/main" val="1453839815"/>
                  </a:ext>
                </a:extLst>
              </a:tr>
              <a:tr h="508847">
                <a:tc>
                  <a:txBody>
                    <a:bodyPr/>
                    <a:lstStyle/>
                    <a:p>
                      <a:r>
                        <a:rPr lang="en-US" sz="2500" b="1" dirty="0">
                          <a:solidFill>
                            <a:schemeClr val="tx1"/>
                          </a:solidFill>
                        </a:rPr>
                        <a:t>Data Scientist</a:t>
                      </a:r>
                    </a:p>
                  </a:txBody>
                  <a:tcPr marL="121920" marR="121920" marT="60960" marB="60960"/>
                </a:tc>
                <a:tc>
                  <a:txBody>
                    <a:bodyPr/>
                    <a:lstStyle/>
                    <a:p>
                      <a:r>
                        <a:rPr lang="en-US" sz="2500" dirty="0">
                          <a:solidFill>
                            <a:schemeClr val="tx1"/>
                          </a:solidFill>
                        </a:rPr>
                        <a:t>Yes</a:t>
                      </a:r>
                    </a:p>
                  </a:txBody>
                  <a:tcPr marL="121920" marR="121920" marT="60960" marB="60960"/>
                </a:tc>
                <a:tc>
                  <a:txBody>
                    <a:bodyPr/>
                    <a:lstStyle/>
                    <a:p>
                      <a:r>
                        <a:rPr lang="en-US" sz="2500" dirty="0">
                          <a:solidFill>
                            <a:schemeClr val="tx1"/>
                          </a:solidFill>
                        </a:rPr>
                        <a:t>Yes</a:t>
                      </a:r>
                    </a:p>
                  </a:txBody>
                  <a:tcPr marL="121920" marR="121920" marT="60960" marB="60960"/>
                </a:tc>
                <a:extLst>
                  <a:ext uri="{0D108BD9-81ED-4DB2-BD59-A6C34878D82A}">
                    <a16:rowId xmlns:a16="http://schemas.microsoft.com/office/drawing/2014/main" val="1084768976"/>
                  </a:ext>
                </a:extLst>
              </a:tr>
              <a:tr h="508847">
                <a:tc>
                  <a:txBody>
                    <a:bodyPr/>
                    <a:lstStyle/>
                    <a:p>
                      <a:r>
                        <a:rPr lang="en-US" sz="2500" b="1" dirty="0">
                          <a:solidFill>
                            <a:schemeClr val="tx1"/>
                          </a:solidFill>
                        </a:rPr>
                        <a:t>Business User</a:t>
                      </a:r>
                    </a:p>
                  </a:txBody>
                  <a:tcPr marL="121920" marR="121920" marT="60960" marB="60960"/>
                </a:tc>
                <a:tc>
                  <a:txBody>
                    <a:bodyPr/>
                    <a:lstStyle/>
                    <a:p>
                      <a:r>
                        <a:rPr lang="en-US" sz="2500" dirty="0">
                          <a:solidFill>
                            <a:schemeClr val="tx1"/>
                          </a:solidFill>
                        </a:rPr>
                        <a:t>Yes</a:t>
                      </a:r>
                    </a:p>
                  </a:txBody>
                  <a:tcPr marL="121920" marR="121920" marT="60960" marB="60960"/>
                </a:tc>
                <a:tc>
                  <a:txBody>
                    <a:bodyPr/>
                    <a:lstStyle/>
                    <a:p>
                      <a:r>
                        <a:rPr lang="en-US" sz="2500" dirty="0">
                          <a:solidFill>
                            <a:schemeClr val="tx1"/>
                          </a:solidFill>
                        </a:rPr>
                        <a:t>No</a:t>
                      </a:r>
                    </a:p>
                  </a:txBody>
                  <a:tcPr marL="121920" marR="121920" marT="60960" marB="60960"/>
                </a:tc>
                <a:extLst>
                  <a:ext uri="{0D108BD9-81ED-4DB2-BD59-A6C34878D82A}">
                    <a16:rowId xmlns:a16="http://schemas.microsoft.com/office/drawing/2014/main" val="1540409437"/>
                  </a:ext>
                </a:extLst>
              </a:tr>
            </a:tbl>
          </a:graphicData>
        </a:graphic>
      </p:graphicFrame>
      <p:sp>
        <p:nvSpPr>
          <p:cNvPr id="6" name="TextBox 5">
            <a:extLst>
              <a:ext uri="{FF2B5EF4-FFF2-40B4-BE49-F238E27FC236}">
                <a16:creationId xmlns:a16="http://schemas.microsoft.com/office/drawing/2014/main" id="{E39B0000-885E-43EF-C4EF-8DDB29C5A2C3}"/>
              </a:ext>
            </a:extLst>
          </p:cNvPr>
          <p:cNvSpPr txBox="1"/>
          <p:nvPr/>
        </p:nvSpPr>
        <p:spPr>
          <a:xfrm>
            <a:off x="304888" y="1303379"/>
            <a:ext cx="11388437" cy="913199"/>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1" i="0" u="none" strike="noStrike" kern="0" cap="none" spc="0" normalizeH="0" baseline="0" noProof="0" dirty="0">
                <a:ln>
                  <a:noFill/>
                </a:ln>
                <a:solidFill>
                  <a:srgbClr val="000000"/>
                </a:solidFill>
                <a:effectLst/>
                <a:uLnTx/>
                <a:uFillTx/>
                <a:latin typeface="IBM Plex Sans Light"/>
                <a:ea typeface="+mn-ea"/>
                <a:cs typeface="+mn-cs"/>
              </a:rPr>
              <a:t>Business Data Lineage: </a:t>
            </a:r>
            <a:r>
              <a:rPr kumimoji="0" lang="en-US" sz="1800" b="0" i="0" u="none" strike="noStrike" kern="0" cap="none" spc="0" normalizeH="0" baseline="0" noProof="0" dirty="0">
                <a:ln>
                  <a:noFill/>
                </a:ln>
                <a:solidFill>
                  <a:srgbClr val="000000"/>
                </a:solidFill>
                <a:effectLst/>
                <a:uLnTx/>
                <a:uFillTx/>
                <a:latin typeface="IBM Plex Sans Light"/>
                <a:ea typeface="+mn-ea"/>
                <a:cs typeface="+mn-cs"/>
              </a:rPr>
              <a:t>Business Terms and Quality Score</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1" i="0" u="none" strike="noStrike" kern="0" cap="none" spc="0" normalizeH="0" baseline="0" noProof="0" dirty="0">
                <a:ln>
                  <a:noFill/>
                </a:ln>
                <a:solidFill>
                  <a:srgbClr val="000000"/>
                </a:solidFill>
                <a:effectLst/>
                <a:uLnTx/>
                <a:uFillTx/>
                <a:latin typeface="IBM Plex Sans Light"/>
                <a:ea typeface="+mn-ea"/>
                <a:cs typeface="+mn-cs"/>
              </a:rPr>
              <a:t>Technical Data Lineage: </a:t>
            </a:r>
            <a:r>
              <a:rPr kumimoji="0" lang="en-US" sz="1800" b="0" i="0" u="none" strike="noStrike" kern="0" cap="none" spc="0" normalizeH="0" baseline="0" noProof="0" dirty="0">
                <a:ln>
                  <a:noFill/>
                </a:ln>
                <a:solidFill>
                  <a:srgbClr val="000000"/>
                </a:solidFill>
                <a:effectLst/>
                <a:uLnTx/>
                <a:uFillTx/>
                <a:latin typeface="IBM Plex Sans Light"/>
                <a:ea typeface="+mn-ea"/>
                <a:cs typeface="+mn-cs"/>
              </a:rPr>
              <a:t>Precision, Data Type, Historical Lineage and Indirect Lineage</a:t>
            </a:r>
            <a:endParaRPr kumimoji="0" lang="en-US" sz="1800" b="1" i="0" u="none" strike="noStrike" kern="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1580535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sz="8800" dirty="0">
                <a:latin typeface="+mn-lt"/>
              </a:rPr>
              <a:t>How does Business Data Lineage work?</a:t>
            </a:r>
          </a:p>
        </p:txBody>
      </p:sp>
      <p:sp>
        <p:nvSpPr>
          <p:cNvPr id="4" name="Slide Number Placeholde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a:extLst>
              <a:ext uri="{FF2B5EF4-FFF2-40B4-BE49-F238E27FC236}">
                <a16:creationId xmlns:a16="http://schemas.microsoft.com/office/drawing/2014/main" id="{8EE4C685-B069-A365-3D66-053267E3D99D}"/>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Tree>
    <p:extLst>
      <p:ext uri="{BB962C8B-B14F-4D97-AF65-F5344CB8AC3E}">
        <p14:creationId xmlns:p14="http://schemas.microsoft.com/office/powerpoint/2010/main" val="4031534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5DE6AE-9632-8F4B-A6F2-18F4E4D35BFA}"/>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2" name="Picture 1">
            <a:extLst>
              <a:ext uri="{FF2B5EF4-FFF2-40B4-BE49-F238E27FC236}">
                <a16:creationId xmlns:a16="http://schemas.microsoft.com/office/drawing/2014/main" id="{1D821643-6BCB-A343-94EA-C46B4D2470D4}"/>
              </a:ext>
            </a:extLst>
          </p:cNvPr>
          <p:cNvPicPr>
            <a:picLocks noChangeAspect="1"/>
          </p:cNvPicPr>
          <p:nvPr/>
        </p:nvPicPr>
        <p:blipFill>
          <a:blip r:embed="rId3"/>
          <a:stretch>
            <a:fillRect/>
          </a:stretch>
        </p:blipFill>
        <p:spPr>
          <a:xfrm>
            <a:off x="5213928" y="416696"/>
            <a:ext cx="5079057" cy="3816832"/>
          </a:xfrm>
          <a:prstGeom prst="rect">
            <a:avLst/>
          </a:prstGeom>
          <a:effectLst>
            <a:outerShdw blurRad="785728" dist="50800" dir="5400000" algn="ctr" rotWithShape="0">
              <a:srgbClr val="000000">
                <a:alpha val="43137"/>
              </a:srgbClr>
            </a:outerShdw>
          </a:effectLst>
        </p:spPr>
      </p:pic>
      <p:sp>
        <p:nvSpPr>
          <p:cNvPr id="6" name="Title 1">
            <a:extLst>
              <a:ext uri="{FF2B5EF4-FFF2-40B4-BE49-F238E27FC236}">
                <a16:creationId xmlns:a16="http://schemas.microsoft.com/office/drawing/2014/main" id="{A5C2D437-D13B-5544-9F81-3D69651A7516}"/>
              </a:ext>
            </a:extLst>
          </p:cNvPr>
          <p:cNvSpPr txBox="1">
            <a:spLocks/>
          </p:cNvSpPr>
          <p:nvPr/>
        </p:nvSpPr>
        <p:spPr>
          <a:xfrm>
            <a:off x="261561" y="809288"/>
            <a:ext cx="4786113" cy="523942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Cloud Pak for Data’s native lineage</a:t>
            </a:r>
          </a:p>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Business-user-friendly summary view of technical data lineage</a:t>
            </a:r>
          </a:p>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Drill down to view technical details</a:t>
            </a:r>
          </a:p>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Manual lineage through APIs</a:t>
            </a:r>
          </a:p>
        </p:txBody>
      </p:sp>
      <p:sp>
        <p:nvSpPr>
          <p:cNvPr id="8" name="Title 1">
            <a:extLst>
              <a:ext uri="{FF2B5EF4-FFF2-40B4-BE49-F238E27FC236}">
                <a16:creationId xmlns:a16="http://schemas.microsoft.com/office/drawing/2014/main" id="{34815855-E852-A34A-85B3-19787BB9D8F4}"/>
              </a:ext>
            </a:extLst>
          </p:cNvPr>
          <p:cNvSpPr>
            <a:spLocks noGrp="1"/>
          </p:cNvSpPr>
          <p:nvPr>
            <p:ph type="title"/>
          </p:nvPr>
        </p:nvSpPr>
        <p:spPr>
          <a:xfrm>
            <a:off x="261561" y="224690"/>
            <a:ext cx="4542937" cy="838369"/>
          </a:xfrm>
        </p:spPr>
        <p:txBody>
          <a:bodyPr/>
          <a:lstStyle/>
          <a:p>
            <a:r>
              <a:rPr lang="en-US" b="1" dirty="0">
                <a:solidFill>
                  <a:schemeClr val="accent2"/>
                </a:solidFill>
              </a:rPr>
              <a:t>Business Data Lineage</a:t>
            </a:r>
          </a:p>
        </p:txBody>
      </p:sp>
      <p:pic>
        <p:nvPicPr>
          <p:cNvPr id="7" name="Picture 6">
            <a:extLst>
              <a:ext uri="{FF2B5EF4-FFF2-40B4-BE49-F238E27FC236}">
                <a16:creationId xmlns:a16="http://schemas.microsoft.com/office/drawing/2014/main" id="{9A10EB41-B6DC-154E-98E9-821FF032881E}"/>
              </a:ext>
            </a:extLst>
          </p:cNvPr>
          <p:cNvPicPr>
            <a:picLocks noChangeAspect="1"/>
          </p:cNvPicPr>
          <p:nvPr/>
        </p:nvPicPr>
        <p:blipFill>
          <a:blip r:embed="rId4"/>
          <a:stretch>
            <a:fillRect/>
          </a:stretch>
        </p:blipFill>
        <p:spPr>
          <a:xfrm>
            <a:off x="6808055" y="2794881"/>
            <a:ext cx="5079056" cy="3811236"/>
          </a:xfrm>
          <a:prstGeom prst="rect">
            <a:avLst/>
          </a:prstGeom>
          <a:effectLst>
            <a:outerShdw blurRad="785728" dist="50800" dir="5400000" algn="ctr" rotWithShape="0">
              <a:srgbClr val="000000">
                <a:alpha val="43137"/>
              </a:srgbClr>
            </a:outerShdw>
          </a:effectLst>
        </p:spPr>
      </p:pic>
      <p:sp>
        <p:nvSpPr>
          <p:cNvPr id="10" name="Footer Placeholder 4">
            <a:extLst>
              <a:ext uri="{FF2B5EF4-FFF2-40B4-BE49-F238E27FC236}">
                <a16:creationId xmlns:a16="http://schemas.microsoft.com/office/drawing/2014/main" id="{138A7B87-3258-96C1-FF77-A39A14A8CF65}"/>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Tree>
    <p:extLst>
      <p:ext uri="{BB962C8B-B14F-4D97-AF65-F5344CB8AC3E}">
        <p14:creationId xmlns:p14="http://schemas.microsoft.com/office/powerpoint/2010/main" val="192311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sz="8800" dirty="0">
                <a:latin typeface="+mn-lt"/>
              </a:rPr>
              <a:t>How does Technical Data Lineage work?</a:t>
            </a:r>
          </a:p>
        </p:txBody>
      </p:sp>
      <p:sp>
        <p:nvSpPr>
          <p:cNvPr id="4" name="Slide Number Placeholde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a:extLst>
              <a:ext uri="{FF2B5EF4-FFF2-40B4-BE49-F238E27FC236}">
                <a16:creationId xmlns:a16="http://schemas.microsoft.com/office/drawing/2014/main" id="{8EE4C685-B069-A365-3D66-053267E3D99D}"/>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Tree>
    <p:extLst>
      <p:ext uri="{BB962C8B-B14F-4D97-AF65-F5344CB8AC3E}">
        <p14:creationId xmlns:p14="http://schemas.microsoft.com/office/powerpoint/2010/main" val="113425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32BFA-0EF6-4098-2AFD-3579DEEA0473}"/>
              </a:ext>
            </a:extLst>
          </p:cNvPr>
          <p:cNvSpPr>
            <a:spLocks noGrp="1"/>
          </p:cNvSpPr>
          <p:nvPr>
            <p:ph type="title"/>
          </p:nvPr>
        </p:nvSpPr>
        <p:spPr/>
        <p:txBody>
          <a:bodyPr/>
          <a:lstStyle/>
          <a:p>
            <a:r>
              <a:rPr lang="en-US" dirty="0"/>
              <a:t>Supported Scanners</a:t>
            </a:r>
          </a:p>
        </p:txBody>
      </p:sp>
      <p:sp>
        <p:nvSpPr>
          <p:cNvPr id="4" name="Footer Placeholder 3">
            <a:extLst>
              <a:ext uri="{FF2B5EF4-FFF2-40B4-BE49-F238E27FC236}">
                <a16:creationId xmlns:a16="http://schemas.microsoft.com/office/drawing/2014/main" id="{7A86E008-31EB-CD02-53AC-CF16C79CC0A5}"/>
              </a:ext>
            </a:extLst>
          </p:cNvPr>
          <p:cNvSpPr txBox="1">
            <a:spLocks/>
          </p:cNvSpPr>
          <p:nvPr/>
        </p:nvSpPr>
        <p:spPr>
          <a:xfrm>
            <a:off x="607334" y="6942667"/>
            <a:ext cx="5486313" cy="222249"/>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33">
              <a:defRPr/>
            </a:pPr>
            <a:r>
              <a:rPr lang="en-US" sz="800">
                <a:solidFill>
                  <a:srgbClr val="000000"/>
                </a:solidFill>
                <a:latin typeface="IBM Plex Sans" panose="020B0503050203000203" pitchFamily="34" charset="0"/>
              </a:rPr>
              <a:t>© 2023 IBM Corporation</a:t>
            </a:r>
            <a:endParaRPr lang="en-US" sz="800" dirty="0">
              <a:solidFill>
                <a:srgbClr val="000000"/>
              </a:solidFill>
              <a:latin typeface="IBM Plex Sans" panose="020B0503050203000203" pitchFamily="34" charset="0"/>
            </a:endParaRPr>
          </a:p>
        </p:txBody>
      </p:sp>
      <p:sp>
        <p:nvSpPr>
          <p:cNvPr id="5" name="Slide Number Placeholder 4">
            <a:extLst>
              <a:ext uri="{FF2B5EF4-FFF2-40B4-BE49-F238E27FC236}">
                <a16:creationId xmlns:a16="http://schemas.microsoft.com/office/drawing/2014/main" id="{D0975D63-8F57-BD73-52D6-F89E6918D1B6}"/>
              </a:ext>
            </a:extLst>
          </p:cNvPr>
          <p:cNvSpPr txBox="1">
            <a:spLocks/>
          </p:cNvSpPr>
          <p:nvPr/>
        </p:nvSpPr>
        <p:spPr>
          <a:xfrm>
            <a:off x="9751247" y="6942667"/>
            <a:ext cx="2438309" cy="222249"/>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r" defTabSz="914621">
              <a:defRPr/>
            </a:pPr>
            <a:fld id="{59395FB3-9C97-154F-86B2-7E381B951268}" type="slidenum">
              <a:rPr lang="en-US" sz="800">
                <a:solidFill>
                  <a:srgbClr val="000000"/>
                </a:solidFill>
                <a:latin typeface="IBM Plex Sans" panose="020B0503050203000203" pitchFamily="34" charset="0"/>
              </a:rPr>
              <a:pPr algn="r" defTabSz="914621">
                <a:defRPr/>
              </a:pPr>
              <a:t>5</a:t>
            </a:fld>
            <a:endParaRPr lang="en-US" sz="800" dirty="0">
              <a:solidFill>
                <a:srgbClr val="000000"/>
              </a:solidFill>
              <a:latin typeface="IBM Plex Sans" panose="020B0503050203000203" pitchFamily="34" charset="0"/>
            </a:endParaRPr>
          </a:p>
        </p:txBody>
      </p:sp>
      <p:sp>
        <p:nvSpPr>
          <p:cNvPr id="6" name="Rectangle 5">
            <a:extLst>
              <a:ext uri="{FF2B5EF4-FFF2-40B4-BE49-F238E27FC236}">
                <a16:creationId xmlns:a16="http://schemas.microsoft.com/office/drawing/2014/main" id="{109DA5CB-1FC7-C8CE-5FC6-B5CC0802F56C}"/>
              </a:ext>
            </a:extLst>
          </p:cNvPr>
          <p:cNvSpPr/>
          <p:nvPr/>
        </p:nvSpPr>
        <p:spPr>
          <a:xfrm>
            <a:off x="582861" y="1385839"/>
            <a:ext cx="3755364" cy="4647426"/>
          </a:xfrm>
          <a:prstGeom prst="rect">
            <a:avLst/>
          </a:prstGeom>
        </p:spPr>
        <p:txBody>
          <a:bodyPr wrap="square" lIns="121920" tIns="60960" rIns="121920" bIns="60960" anchor="t">
            <a:spAutoFit/>
          </a:bodyPr>
          <a:lstStyle/>
          <a:p>
            <a:pPr defTabSz="914621">
              <a:defRPr/>
            </a:pPr>
            <a:r>
              <a:rPr lang="en-CA" sz="1400" b="1" dirty="0">
                <a:solidFill>
                  <a:srgbClr val="1192E8"/>
                </a:solidFill>
                <a:latin typeface="Lato" panose="020F0502020204030203" pitchFamily="34" charset="0"/>
              </a:rPr>
              <a:t>Databases</a:t>
            </a:r>
          </a:p>
          <a:p>
            <a:pPr defTabSz="914621">
              <a:defRPr/>
            </a:pPr>
            <a:r>
              <a:rPr lang="en-CA" sz="1400" dirty="0" err="1">
                <a:solidFill>
                  <a:srgbClr val="222222"/>
                </a:solidFill>
                <a:latin typeface="Lato" panose="020F0502020204030203" pitchFamily="34" charset="0"/>
              </a:rPr>
              <a:t>Yellowbrick</a:t>
            </a:r>
            <a:endParaRPr lang="en-CA" sz="1400" dirty="0">
              <a:solidFill>
                <a:srgbClr val="222222"/>
              </a:solidFill>
              <a:latin typeface="Lato" panose="020F0502020204030203" pitchFamily="34" charset="0"/>
            </a:endParaRPr>
          </a:p>
          <a:p>
            <a:pPr defTabSz="914621">
              <a:defRPr/>
            </a:pPr>
            <a:r>
              <a:rPr lang="en-CA" sz="1400" dirty="0">
                <a:solidFill>
                  <a:srgbClr val="222222"/>
                </a:solidFill>
                <a:latin typeface="Lato" panose="020F0502020204030203" pitchFamily="34" charset="0"/>
              </a:rPr>
              <a:t>Amazon RDS for </a:t>
            </a:r>
            <a:r>
              <a:rPr lang="en-CA" sz="1400" dirty="0" err="1">
                <a:solidFill>
                  <a:srgbClr val="222222"/>
                </a:solidFill>
                <a:latin typeface="Lato" panose="020F0502020204030203" pitchFamily="34" charset="0"/>
              </a:rPr>
              <a:t>PostreSQL</a:t>
            </a:r>
            <a:endParaRPr lang="en-CA" sz="1400" dirty="0">
              <a:solidFill>
                <a:srgbClr val="222222"/>
              </a:solidFill>
              <a:latin typeface="Lato" panose="020F0502020204030203" pitchFamily="34" charset="0"/>
            </a:endParaRPr>
          </a:p>
          <a:p>
            <a:pPr defTabSz="914621">
              <a:defRPr/>
            </a:pPr>
            <a:r>
              <a:rPr lang="en-CA" sz="1400" dirty="0">
                <a:solidFill>
                  <a:srgbClr val="222222"/>
                </a:solidFill>
                <a:latin typeface="Lato" panose="020F0502020204030203" pitchFamily="34" charset="0"/>
              </a:rPr>
              <a:t>Amazon Redshift</a:t>
            </a:r>
          </a:p>
          <a:p>
            <a:pPr defTabSz="914621">
              <a:defRPr/>
            </a:pPr>
            <a:r>
              <a:rPr lang="en-CA" sz="1400" dirty="0">
                <a:solidFill>
                  <a:srgbClr val="222222"/>
                </a:solidFill>
                <a:latin typeface="Lato" panose="020F0502020204030203" pitchFamily="34" charset="0"/>
              </a:rPr>
              <a:t>Amazon Aurora</a:t>
            </a:r>
          </a:p>
          <a:p>
            <a:pPr defTabSz="914621">
              <a:defRPr/>
            </a:pPr>
            <a:r>
              <a:rPr lang="en-CA" sz="1400" dirty="0">
                <a:solidFill>
                  <a:srgbClr val="222222"/>
                </a:solidFill>
                <a:latin typeface="Lato" panose="020F0502020204030203" pitchFamily="34" charset="0"/>
              </a:rPr>
              <a:t>Google Big Query </a:t>
            </a:r>
          </a:p>
          <a:p>
            <a:pPr defTabSz="914621">
              <a:defRPr/>
            </a:pPr>
            <a:r>
              <a:rPr lang="en-CA" sz="1400" dirty="0">
                <a:solidFill>
                  <a:srgbClr val="222222"/>
                </a:solidFill>
                <a:latin typeface="Lato" panose="020F0502020204030203" pitchFamily="34" charset="0"/>
              </a:rPr>
              <a:t>Snowflake </a:t>
            </a:r>
            <a:endParaRPr lang="en-CA" sz="1400" dirty="0">
              <a:solidFill>
                <a:srgbClr val="222222"/>
              </a:solidFill>
              <a:highlight>
                <a:srgbClr val="00FF00"/>
              </a:highlight>
              <a:latin typeface="Lato" panose="020F0502020204030203" pitchFamily="34" charset="0"/>
            </a:endParaRPr>
          </a:p>
          <a:p>
            <a:pPr defTabSz="914621">
              <a:defRPr/>
            </a:pPr>
            <a:r>
              <a:rPr lang="en-CA" sz="1400" dirty="0">
                <a:solidFill>
                  <a:srgbClr val="222222"/>
                </a:solidFill>
                <a:latin typeface="Lato" panose="020F0502020204030203" pitchFamily="34" charset="0"/>
              </a:rPr>
              <a:t>Greenplum </a:t>
            </a:r>
          </a:p>
          <a:p>
            <a:pPr defTabSz="914621">
              <a:defRPr/>
            </a:pPr>
            <a:r>
              <a:rPr lang="en-CA" sz="1400" dirty="0">
                <a:solidFill>
                  <a:srgbClr val="222222"/>
                </a:solidFill>
                <a:latin typeface="Lato"/>
                <a:ea typeface="Lato"/>
                <a:cs typeface="Lato"/>
              </a:rPr>
              <a:t>Hive (Apache) </a:t>
            </a:r>
            <a:endParaRPr lang="en-CA" sz="1400" dirty="0">
              <a:solidFill>
                <a:srgbClr val="222222"/>
              </a:solidFill>
              <a:highlight>
                <a:srgbClr val="00FF00"/>
              </a:highlight>
              <a:latin typeface="Lato" panose="020F0502020204030203" pitchFamily="34" charset="0"/>
              <a:ea typeface="Lato"/>
              <a:cs typeface="Lato"/>
            </a:endParaRPr>
          </a:p>
          <a:p>
            <a:pPr defTabSz="914621">
              <a:defRPr/>
            </a:pPr>
            <a:r>
              <a:rPr lang="en-CA" sz="1400" dirty="0">
                <a:solidFill>
                  <a:srgbClr val="222222"/>
                </a:solidFill>
                <a:latin typeface="Lato" panose="020F0502020204030203" pitchFamily="34" charset="0"/>
              </a:rPr>
              <a:t>IBM Db2 </a:t>
            </a:r>
          </a:p>
          <a:p>
            <a:pPr defTabSz="914621">
              <a:defRPr/>
            </a:pPr>
            <a:r>
              <a:rPr lang="en-CA" sz="1400" dirty="0">
                <a:solidFill>
                  <a:srgbClr val="222222"/>
                </a:solidFill>
                <a:latin typeface="Lato" panose="020F0502020204030203" pitchFamily="34" charset="0"/>
              </a:rPr>
              <a:t>Microsoft Azure SQL Data Warehouse</a:t>
            </a:r>
          </a:p>
          <a:p>
            <a:pPr defTabSz="914621">
              <a:defRPr/>
            </a:pPr>
            <a:r>
              <a:rPr lang="en-CA" sz="1400" dirty="0">
                <a:solidFill>
                  <a:srgbClr val="222222"/>
                </a:solidFill>
                <a:latin typeface="Lato" panose="020F0502020204030203" pitchFamily="34" charset="0"/>
              </a:rPr>
              <a:t>Microsoft Azure SQL Managed Instance</a:t>
            </a:r>
          </a:p>
          <a:p>
            <a:pPr defTabSz="914621">
              <a:defRPr/>
            </a:pPr>
            <a:r>
              <a:rPr lang="en-CA" sz="1400" dirty="0">
                <a:solidFill>
                  <a:srgbClr val="222222"/>
                </a:solidFill>
                <a:latin typeface="Lato" panose="020F0502020204030203" pitchFamily="34" charset="0"/>
              </a:rPr>
              <a:t>Microsoft SQL Server Database </a:t>
            </a:r>
          </a:p>
          <a:p>
            <a:pPr defTabSz="914621">
              <a:defRPr/>
            </a:pPr>
            <a:r>
              <a:rPr lang="en-CA" sz="1400" dirty="0">
                <a:solidFill>
                  <a:srgbClr val="222222"/>
                </a:solidFill>
                <a:latin typeface="Lato" panose="020F0502020204030203" pitchFamily="34" charset="0"/>
              </a:rPr>
              <a:t>Netezza </a:t>
            </a:r>
            <a:endParaRPr lang="en-CA" sz="1400" dirty="0">
              <a:solidFill>
                <a:srgbClr val="222222"/>
              </a:solidFill>
              <a:highlight>
                <a:srgbClr val="FF0000"/>
              </a:highlight>
              <a:latin typeface="Lato" panose="020F0502020204030203" pitchFamily="34" charset="0"/>
            </a:endParaRPr>
          </a:p>
          <a:p>
            <a:pPr defTabSz="914621">
              <a:defRPr/>
            </a:pPr>
            <a:r>
              <a:rPr lang="en-CA" sz="1400" dirty="0">
                <a:solidFill>
                  <a:srgbClr val="222222"/>
                </a:solidFill>
                <a:latin typeface="Lato" panose="020F0502020204030203" pitchFamily="34" charset="0"/>
              </a:rPr>
              <a:t>PostgreSQL </a:t>
            </a:r>
          </a:p>
          <a:p>
            <a:pPr defTabSz="914621">
              <a:defRPr/>
            </a:pPr>
            <a:r>
              <a:rPr lang="en-CA" sz="1400" dirty="0">
                <a:solidFill>
                  <a:srgbClr val="222222"/>
                </a:solidFill>
                <a:latin typeface="Lato" panose="020F0502020204030203" pitchFamily="34" charset="0"/>
              </a:rPr>
              <a:t>SAP ASE (Sybase)</a:t>
            </a:r>
          </a:p>
          <a:p>
            <a:pPr defTabSz="914621">
              <a:defRPr/>
            </a:pPr>
            <a:r>
              <a:rPr lang="en-CA" sz="1400" dirty="0">
                <a:solidFill>
                  <a:srgbClr val="222222"/>
                </a:solidFill>
                <a:latin typeface="Lato" panose="020F0502020204030203" pitchFamily="34" charset="0"/>
              </a:rPr>
              <a:t>SAP Hana</a:t>
            </a:r>
          </a:p>
          <a:p>
            <a:pPr defTabSz="914621">
              <a:defRPr/>
            </a:pPr>
            <a:r>
              <a:rPr lang="en-CA" sz="1400" dirty="0">
                <a:solidFill>
                  <a:srgbClr val="222222"/>
                </a:solidFill>
                <a:latin typeface="Lato" panose="020F0502020204030203" pitchFamily="34" charset="0"/>
              </a:rPr>
              <a:t>Teradata Database </a:t>
            </a:r>
          </a:p>
          <a:p>
            <a:pPr defTabSz="914621">
              <a:defRPr/>
            </a:pPr>
            <a:r>
              <a:rPr lang="en-CA" sz="1400" dirty="0">
                <a:solidFill>
                  <a:srgbClr val="222222"/>
                </a:solidFill>
                <a:latin typeface="Lato"/>
                <a:ea typeface="Lato"/>
                <a:cs typeface="Lato"/>
              </a:rPr>
              <a:t>Oracle </a:t>
            </a:r>
          </a:p>
          <a:p>
            <a:pPr defTabSz="914621">
              <a:defRPr/>
            </a:pPr>
            <a:r>
              <a:rPr lang="en-CA" sz="1400" dirty="0">
                <a:solidFill>
                  <a:srgbClr val="222222"/>
                </a:solidFill>
                <a:latin typeface="Lato"/>
                <a:ea typeface="Lato"/>
                <a:cs typeface="Lato"/>
              </a:rPr>
              <a:t>Amazon S3</a:t>
            </a:r>
          </a:p>
          <a:p>
            <a:pPr defTabSz="914621">
              <a:defRPr/>
            </a:pPr>
            <a:endParaRPr lang="en-CA" sz="1400" dirty="0">
              <a:solidFill>
                <a:srgbClr val="222222"/>
              </a:solidFill>
              <a:highlight>
                <a:srgbClr val="00FF00"/>
              </a:highlight>
              <a:latin typeface="Lato" panose="020F0502020204030203" pitchFamily="34" charset="0"/>
              <a:ea typeface="Lato"/>
              <a:cs typeface="Lato"/>
            </a:endParaRPr>
          </a:p>
        </p:txBody>
      </p:sp>
      <p:sp>
        <p:nvSpPr>
          <p:cNvPr id="7" name="Rectangle 6">
            <a:extLst>
              <a:ext uri="{FF2B5EF4-FFF2-40B4-BE49-F238E27FC236}">
                <a16:creationId xmlns:a16="http://schemas.microsoft.com/office/drawing/2014/main" id="{9FF4A08E-E53E-FEA4-5A8D-2163939D8034}"/>
              </a:ext>
            </a:extLst>
          </p:cNvPr>
          <p:cNvSpPr/>
          <p:nvPr/>
        </p:nvSpPr>
        <p:spPr>
          <a:xfrm>
            <a:off x="385823" y="5784274"/>
            <a:ext cx="3129723" cy="954107"/>
          </a:xfrm>
          <a:prstGeom prst="rect">
            <a:avLst/>
          </a:prstGeom>
        </p:spPr>
        <p:txBody>
          <a:bodyPr wrap="square">
            <a:spAutoFit/>
          </a:bodyPr>
          <a:lstStyle/>
          <a:p>
            <a:pPr marL="152275" defTabSz="914621">
              <a:defRPr/>
            </a:pPr>
            <a:r>
              <a:rPr lang="en-CA" sz="1400" b="1" dirty="0">
                <a:solidFill>
                  <a:srgbClr val="1192E8"/>
                </a:solidFill>
                <a:latin typeface="Lato" panose="020F0502020204030203" pitchFamily="34" charset="0"/>
              </a:rPr>
              <a:t>Modeling</a:t>
            </a:r>
          </a:p>
          <a:p>
            <a:pPr marL="152275" defTabSz="914621">
              <a:defRPr/>
            </a:pPr>
            <a:r>
              <a:rPr lang="en-CA" sz="1400" dirty="0">
                <a:solidFill>
                  <a:srgbClr val="222222"/>
                </a:solidFill>
                <a:latin typeface="Lato" panose="020F0502020204030203" pitchFamily="34" charset="0"/>
              </a:rPr>
              <a:t>ER/Studio </a:t>
            </a:r>
            <a:endParaRPr lang="en-CA" sz="1400" dirty="0">
              <a:solidFill>
                <a:srgbClr val="222222"/>
              </a:solidFill>
              <a:highlight>
                <a:srgbClr val="00FF00"/>
              </a:highlight>
              <a:latin typeface="Lato" panose="020F0502020204030203" pitchFamily="34" charset="0"/>
            </a:endParaRPr>
          </a:p>
          <a:p>
            <a:pPr marL="152275" defTabSz="914621">
              <a:defRPr/>
            </a:pPr>
            <a:r>
              <a:rPr lang="en-CA" sz="1400" dirty="0">
                <a:solidFill>
                  <a:srgbClr val="222222"/>
                </a:solidFill>
                <a:latin typeface="Lato" panose="020F0502020204030203" pitchFamily="34" charset="0"/>
              </a:rPr>
              <a:t>Erwin Data Modeler </a:t>
            </a:r>
            <a:endParaRPr lang="en-CA" sz="1400" dirty="0">
              <a:solidFill>
                <a:srgbClr val="222222"/>
              </a:solidFill>
              <a:highlight>
                <a:srgbClr val="00FF00"/>
              </a:highlight>
              <a:latin typeface="Lato" panose="020F0502020204030203" pitchFamily="34" charset="0"/>
            </a:endParaRPr>
          </a:p>
          <a:p>
            <a:pPr marL="152275" defTabSz="914621">
              <a:defRPr/>
            </a:pPr>
            <a:r>
              <a:rPr lang="en-CA" sz="1400" dirty="0">
                <a:solidFill>
                  <a:srgbClr val="222222"/>
                </a:solidFill>
                <a:latin typeface="Lato" panose="020F0502020204030203" pitchFamily="34" charset="0"/>
              </a:rPr>
              <a:t>SAP Power Designer </a:t>
            </a:r>
            <a:endParaRPr lang="en-CA" sz="1400" dirty="0">
              <a:solidFill>
                <a:srgbClr val="000000"/>
              </a:solidFill>
              <a:highlight>
                <a:srgbClr val="00FF00"/>
              </a:highlight>
              <a:latin typeface="IBM Plex Sans Light"/>
            </a:endParaRPr>
          </a:p>
        </p:txBody>
      </p:sp>
      <p:sp>
        <p:nvSpPr>
          <p:cNvPr id="8" name="Rectangle 7">
            <a:extLst>
              <a:ext uri="{FF2B5EF4-FFF2-40B4-BE49-F238E27FC236}">
                <a16:creationId xmlns:a16="http://schemas.microsoft.com/office/drawing/2014/main" id="{1CC7F717-A6FD-8389-449A-F282E3D23DF9}"/>
              </a:ext>
            </a:extLst>
          </p:cNvPr>
          <p:cNvSpPr/>
          <p:nvPr/>
        </p:nvSpPr>
        <p:spPr>
          <a:xfrm>
            <a:off x="4217413" y="4345358"/>
            <a:ext cx="4694556" cy="2677656"/>
          </a:xfrm>
          <a:prstGeom prst="rect">
            <a:avLst/>
          </a:prstGeom>
        </p:spPr>
        <p:txBody>
          <a:bodyPr wrap="square">
            <a:spAutoFit/>
          </a:bodyPr>
          <a:lstStyle/>
          <a:p>
            <a:pPr marL="152275" defTabSz="914621">
              <a:defRPr/>
            </a:pPr>
            <a:r>
              <a:rPr lang="en-CA" sz="1400" b="1" dirty="0">
                <a:solidFill>
                  <a:srgbClr val="1192E8"/>
                </a:solidFill>
                <a:latin typeface="Lato" panose="020F0502020204030203" pitchFamily="34" charset="0"/>
              </a:rPr>
              <a:t>Reporting &amp; Analysis</a:t>
            </a:r>
          </a:p>
          <a:p>
            <a:pPr marL="152275" defTabSz="914621">
              <a:defRPr/>
            </a:pPr>
            <a:r>
              <a:rPr lang="en-CA" sz="1400" dirty="0">
                <a:solidFill>
                  <a:srgbClr val="222222"/>
                </a:solidFill>
                <a:latin typeface="Lato" panose="020F0502020204030203" pitchFamily="34" charset="0"/>
              </a:rPr>
              <a:t>Qlik Sense </a:t>
            </a:r>
          </a:p>
          <a:p>
            <a:pPr marL="152275" defTabSz="914621">
              <a:defRPr/>
            </a:pPr>
            <a:r>
              <a:rPr lang="en-CA" sz="1400" dirty="0">
                <a:solidFill>
                  <a:srgbClr val="222222"/>
                </a:solidFill>
                <a:latin typeface="Lato" panose="020F0502020204030203" pitchFamily="34" charset="0"/>
              </a:rPr>
              <a:t>Cognos</a:t>
            </a:r>
          </a:p>
          <a:p>
            <a:pPr marL="152275" defTabSz="914621">
              <a:defRPr/>
            </a:pPr>
            <a:r>
              <a:rPr lang="en-CA" sz="1400" dirty="0">
                <a:solidFill>
                  <a:srgbClr val="222222"/>
                </a:solidFill>
                <a:latin typeface="Lato" panose="020F0502020204030203" pitchFamily="34" charset="0"/>
              </a:rPr>
              <a:t>Microsoft Excel</a:t>
            </a:r>
          </a:p>
          <a:p>
            <a:pPr marL="152275" defTabSz="914621">
              <a:defRPr/>
            </a:pPr>
            <a:r>
              <a:rPr lang="en-CA" sz="1400" dirty="0">
                <a:solidFill>
                  <a:srgbClr val="222222"/>
                </a:solidFill>
                <a:latin typeface="Lato" panose="020F0502020204030203" pitchFamily="34" charset="0"/>
              </a:rPr>
              <a:t>Microsoft SQL Analytics Platform System </a:t>
            </a:r>
          </a:p>
          <a:p>
            <a:pPr marL="152275" defTabSz="914621">
              <a:defRPr/>
            </a:pPr>
            <a:r>
              <a:rPr lang="en-CA" sz="1400" dirty="0">
                <a:solidFill>
                  <a:srgbClr val="222222"/>
                </a:solidFill>
                <a:latin typeface="Lato" panose="020F0502020204030203" pitchFamily="34" charset="0"/>
              </a:rPr>
              <a:t>Microsoft SQL Server Analysis Services</a:t>
            </a:r>
          </a:p>
          <a:p>
            <a:pPr marL="152275" defTabSz="914621">
              <a:defRPr/>
            </a:pPr>
            <a:r>
              <a:rPr lang="en-CA" sz="1400" dirty="0">
                <a:solidFill>
                  <a:srgbClr val="222222"/>
                </a:solidFill>
                <a:latin typeface="Lato" panose="020F0502020204030203" pitchFamily="34" charset="0"/>
              </a:rPr>
              <a:t>Microsoft SQL Server Reporting Services </a:t>
            </a:r>
          </a:p>
          <a:p>
            <a:pPr marL="152275" defTabSz="914621">
              <a:defRPr/>
            </a:pPr>
            <a:r>
              <a:rPr lang="en-CA" sz="1400" dirty="0">
                <a:solidFill>
                  <a:srgbClr val="222222"/>
                </a:solidFill>
                <a:latin typeface="Lato" panose="020F0502020204030203" pitchFamily="34" charset="0"/>
              </a:rPr>
              <a:t>Oracle Business Intelligence (OBIEE)</a:t>
            </a:r>
          </a:p>
          <a:p>
            <a:pPr marL="152275" defTabSz="914621">
              <a:defRPr/>
            </a:pPr>
            <a:r>
              <a:rPr lang="en-CA" sz="1400" dirty="0">
                <a:solidFill>
                  <a:srgbClr val="222222"/>
                </a:solidFill>
                <a:latin typeface="Lato" panose="020F0502020204030203" pitchFamily="34" charset="0"/>
              </a:rPr>
              <a:t>Power BI </a:t>
            </a:r>
            <a:endParaRPr lang="en-CA" sz="1400" dirty="0">
              <a:solidFill>
                <a:srgbClr val="222222"/>
              </a:solidFill>
              <a:highlight>
                <a:srgbClr val="00FF00"/>
              </a:highlight>
              <a:latin typeface="Lato" panose="020F0502020204030203" pitchFamily="34" charset="0"/>
            </a:endParaRPr>
          </a:p>
          <a:p>
            <a:pPr marL="152275" defTabSz="914621">
              <a:defRPr/>
            </a:pPr>
            <a:r>
              <a:rPr lang="en-CA" sz="1400" dirty="0">
                <a:solidFill>
                  <a:srgbClr val="222222"/>
                </a:solidFill>
                <a:latin typeface="Lato" panose="020F0502020204030203" pitchFamily="34" charset="0"/>
              </a:rPr>
              <a:t>SAP Business Objects</a:t>
            </a:r>
          </a:p>
          <a:p>
            <a:pPr marL="152275" defTabSz="914621">
              <a:defRPr/>
            </a:pPr>
            <a:r>
              <a:rPr lang="en-CA" sz="1400" dirty="0">
                <a:solidFill>
                  <a:srgbClr val="222222"/>
                </a:solidFill>
                <a:latin typeface="Lato" panose="020F0502020204030203" pitchFamily="34" charset="0"/>
              </a:rPr>
              <a:t>SAS </a:t>
            </a:r>
          </a:p>
          <a:p>
            <a:pPr marL="152275" defTabSz="914621">
              <a:defRPr/>
            </a:pPr>
            <a:r>
              <a:rPr lang="en-CA" sz="1400" dirty="0">
                <a:solidFill>
                  <a:srgbClr val="222222"/>
                </a:solidFill>
                <a:latin typeface="Lato" panose="020F0502020204030203" pitchFamily="34" charset="0"/>
              </a:rPr>
              <a:t>Tableau </a:t>
            </a:r>
            <a:endParaRPr lang="en-CA" sz="1400" dirty="0">
              <a:solidFill>
                <a:srgbClr val="000000"/>
              </a:solidFill>
              <a:highlight>
                <a:srgbClr val="00FF00"/>
              </a:highlight>
              <a:latin typeface="IBM Plex Sans Light"/>
            </a:endParaRPr>
          </a:p>
        </p:txBody>
      </p:sp>
      <p:sp>
        <p:nvSpPr>
          <p:cNvPr id="9" name="Rectangle 8">
            <a:extLst>
              <a:ext uri="{FF2B5EF4-FFF2-40B4-BE49-F238E27FC236}">
                <a16:creationId xmlns:a16="http://schemas.microsoft.com/office/drawing/2014/main" id="{B8FD9507-D57A-0F8C-8120-062988F2FCB2}"/>
              </a:ext>
            </a:extLst>
          </p:cNvPr>
          <p:cNvSpPr/>
          <p:nvPr/>
        </p:nvSpPr>
        <p:spPr>
          <a:xfrm>
            <a:off x="9363027" y="1385839"/>
            <a:ext cx="2561563" cy="523220"/>
          </a:xfrm>
          <a:prstGeom prst="rect">
            <a:avLst/>
          </a:prstGeom>
        </p:spPr>
        <p:txBody>
          <a:bodyPr wrap="square">
            <a:spAutoFit/>
          </a:bodyPr>
          <a:lstStyle/>
          <a:p>
            <a:pPr marL="152275" defTabSz="914621">
              <a:defRPr/>
            </a:pPr>
            <a:r>
              <a:rPr lang="en-CA" sz="1400" b="1" dirty="0">
                <a:solidFill>
                  <a:srgbClr val="1192E8"/>
                </a:solidFill>
                <a:latin typeface="Lato" panose="020F0502020204030203" pitchFamily="34" charset="0"/>
              </a:rPr>
              <a:t>Programming languages</a:t>
            </a:r>
          </a:p>
          <a:p>
            <a:pPr marL="152275" defTabSz="914621">
              <a:defRPr/>
            </a:pPr>
            <a:r>
              <a:rPr lang="en-CA" sz="1400" dirty="0">
                <a:solidFill>
                  <a:srgbClr val="222222"/>
                </a:solidFill>
                <a:latin typeface="Lato" panose="020F0502020204030203" pitchFamily="34" charset="0"/>
              </a:rPr>
              <a:t>COBOL</a:t>
            </a:r>
          </a:p>
        </p:txBody>
      </p:sp>
      <p:sp>
        <p:nvSpPr>
          <p:cNvPr id="10" name="TextBox 9">
            <a:extLst>
              <a:ext uri="{FF2B5EF4-FFF2-40B4-BE49-F238E27FC236}">
                <a16:creationId xmlns:a16="http://schemas.microsoft.com/office/drawing/2014/main" id="{95517F78-7D29-D83A-BFFA-2360469ABE49}"/>
              </a:ext>
            </a:extLst>
          </p:cNvPr>
          <p:cNvSpPr txBox="1"/>
          <p:nvPr/>
        </p:nvSpPr>
        <p:spPr>
          <a:xfrm>
            <a:off x="9627993" y="4138514"/>
            <a:ext cx="2561563" cy="1415772"/>
          </a:xfrm>
          <a:prstGeom prst="rect">
            <a:avLst/>
          </a:prstGeom>
          <a:solidFill>
            <a:srgbClr val="FFF6C5"/>
          </a:solidFill>
        </p:spPr>
        <p:txBody>
          <a:bodyPr wrap="square" lIns="121920" tIns="60960" rIns="121920" bIns="60960" rtlCol="0" anchor="t">
            <a:spAutoFit/>
          </a:bodyPr>
          <a:lstStyle/>
          <a:p>
            <a:pPr defTabSz="914621">
              <a:defRPr/>
            </a:pPr>
            <a:r>
              <a:rPr lang="en-CA" sz="1200" b="1" dirty="0">
                <a:solidFill>
                  <a:srgbClr val="000000"/>
                </a:solidFill>
                <a:latin typeface="IBM Plex Sans"/>
                <a:ea typeface="IBM Plex Sans" charset="0"/>
                <a:cs typeface="IBM Plex Sans" charset="0"/>
              </a:rPr>
              <a:t>Note:</a:t>
            </a:r>
          </a:p>
          <a:p>
            <a:pPr defTabSz="914621">
              <a:defRPr/>
            </a:pPr>
            <a:r>
              <a:rPr lang="en-CA" sz="1200" dirty="0">
                <a:solidFill>
                  <a:srgbClr val="000000"/>
                </a:solidFill>
                <a:latin typeface="IBM Plex Sans"/>
                <a:ea typeface="+mn-lt"/>
                <a:cs typeface="IBM Plex Sans Light"/>
              </a:rPr>
              <a:t>Scanners not on this list can be supported through either MANTA’s Advanced Manual Lineage or through IBM Business Data Lineage’s native Manual Lineage Capabilities</a:t>
            </a:r>
            <a:endParaRPr lang="en-CA" sz="1200" dirty="0">
              <a:solidFill>
                <a:srgbClr val="000000"/>
              </a:solidFill>
              <a:latin typeface="IBM Plex Sans"/>
            </a:endParaRPr>
          </a:p>
        </p:txBody>
      </p:sp>
      <p:sp>
        <p:nvSpPr>
          <p:cNvPr id="11" name="Rectangle 10">
            <a:extLst>
              <a:ext uri="{FF2B5EF4-FFF2-40B4-BE49-F238E27FC236}">
                <a16:creationId xmlns:a16="http://schemas.microsoft.com/office/drawing/2014/main" id="{2B052E4F-04ED-235C-B730-34A19522FF80}"/>
              </a:ext>
            </a:extLst>
          </p:cNvPr>
          <p:cNvSpPr/>
          <p:nvPr/>
        </p:nvSpPr>
        <p:spPr>
          <a:xfrm>
            <a:off x="4217412" y="1364681"/>
            <a:ext cx="4362067" cy="3108543"/>
          </a:xfrm>
          <a:prstGeom prst="rect">
            <a:avLst/>
          </a:prstGeom>
        </p:spPr>
        <p:txBody>
          <a:bodyPr wrap="square">
            <a:spAutoFit/>
          </a:bodyPr>
          <a:lstStyle/>
          <a:p>
            <a:pPr marL="152275" defTabSz="914621">
              <a:defRPr/>
            </a:pPr>
            <a:r>
              <a:rPr lang="en-CA" sz="1400" b="1" dirty="0">
                <a:solidFill>
                  <a:srgbClr val="1192E8"/>
                </a:solidFill>
                <a:latin typeface="Lato" panose="020F0502020204030203" pitchFamily="34" charset="0"/>
              </a:rPr>
              <a:t>Data integration</a:t>
            </a:r>
          </a:p>
          <a:p>
            <a:pPr marL="152275" defTabSz="914621">
              <a:defRPr/>
            </a:pPr>
            <a:r>
              <a:rPr lang="en-CA" sz="1400" dirty="0">
                <a:solidFill>
                  <a:srgbClr val="222222"/>
                </a:solidFill>
                <a:latin typeface="Lato" panose="020F0502020204030203" pitchFamily="34" charset="0"/>
              </a:rPr>
              <a:t>Apache Kafka </a:t>
            </a:r>
          </a:p>
          <a:p>
            <a:pPr marL="152275" defTabSz="914621">
              <a:defRPr/>
            </a:pPr>
            <a:r>
              <a:rPr lang="en-CA" sz="1400" dirty="0">
                <a:solidFill>
                  <a:srgbClr val="222222"/>
                </a:solidFill>
                <a:latin typeface="Lato" panose="020F0502020204030203" pitchFamily="34" charset="0"/>
              </a:rPr>
              <a:t>Infosphere DataStage </a:t>
            </a:r>
          </a:p>
          <a:p>
            <a:pPr marL="152275" defTabSz="914621">
              <a:defRPr/>
            </a:pPr>
            <a:r>
              <a:rPr lang="en-CA" sz="1400" dirty="0">
                <a:solidFill>
                  <a:srgbClr val="222222"/>
                </a:solidFill>
                <a:latin typeface="Lato" panose="020F0502020204030203" pitchFamily="34" charset="0"/>
              </a:rPr>
              <a:t>Informatica Power Center </a:t>
            </a:r>
          </a:p>
          <a:p>
            <a:pPr marL="152275" defTabSz="914621">
              <a:defRPr/>
            </a:pPr>
            <a:r>
              <a:rPr lang="en-CA" sz="1400" dirty="0">
                <a:solidFill>
                  <a:srgbClr val="222222"/>
                </a:solidFill>
                <a:latin typeface="Lato" panose="020F0502020204030203" pitchFamily="34" charset="0"/>
              </a:rPr>
              <a:t>Microsoft SQL Server Integration Services </a:t>
            </a:r>
          </a:p>
          <a:p>
            <a:pPr marL="152275" defTabSz="914621">
              <a:defRPr/>
            </a:pPr>
            <a:r>
              <a:rPr lang="en-CA" sz="1400" dirty="0">
                <a:solidFill>
                  <a:srgbClr val="222222"/>
                </a:solidFill>
                <a:latin typeface="Lato" panose="020F0502020204030203" pitchFamily="34" charset="0"/>
              </a:rPr>
              <a:t>Oracle Data Integrator</a:t>
            </a:r>
          </a:p>
          <a:p>
            <a:pPr marL="152275" defTabSz="914621">
              <a:defRPr/>
            </a:pPr>
            <a:r>
              <a:rPr lang="en-CA" sz="1400" dirty="0">
                <a:solidFill>
                  <a:srgbClr val="222222"/>
                </a:solidFill>
                <a:latin typeface="Lato" panose="020F0502020204030203" pitchFamily="34" charset="0"/>
              </a:rPr>
              <a:t>Pig</a:t>
            </a:r>
          </a:p>
          <a:p>
            <a:pPr marL="152275" defTabSz="914621">
              <a:defRPr/>
            </a:pPr>
            <a:r>
              <a:rPr lang="en-CA" sz="1400" dirty="0">
                <a:solidFill>
                  <a:srgbClr val="222222"/>
                </a:solidFill>
                <a:latin typeface="Lato" panose="020F0502020204030203" pitchFamily="34" charset="0"/>
              </a:rPr>
              <a:t>Sqoop</a:t>
            </a:r>
          </a:p>
          <a:p>
            <a:pPr marL="152275" defTabSz="914621">
              <a:defRPr/>
            </a:pPr>
            <a:r>
              <a:rPr lang="en-CA" sz="1400" dirty="0" err="1">
                <a:solidFill>
                  <a:srgbClr val="222222"/>
                </a:solidFill>
                <a:latin typeface="Lato" panose="020F0502020204030203" pitchFamily="34" charset="0"/>
              </a:rPr>
              <a:t>StreamSets</a:t>
            </a:r>
            <a:endParaRPr lang="en-CA" sz="1400" dirty="0">
              <a:solidFill>
                <a:srgbClr val="222222"/>
              </a:solidFill>
              <a:latin typeface="Lato" panose="020F0502020204030203" pitchFamily="34" charset="0"/>
            </a:endParaRPr>
          </a:p>
          <a:p>
            <a:pPr marL="152275" defTabSz="914621">
              <a:defRPr/>
            </a:pPr>
            <a:r>
              <a:rPr lang="en-CA" sz="1400" dirty="0">
                <a:solidFill>
                  <a:srgbClr val="222222"/>
                </a:solidFill>
                <a:latin typeface="Lato" panose="020F0502020204030203" pitchFamily="34" charset="0"/>
              </a:rPr>
              <a:t>Talend</a:t>
            </a:r>
          </a:p>
          <a:p>
            <a:pPr marL="152275" defTabSz="914621">
              <a:defRPr/>
            </a:pPr>
            <a:r>
              <a:rPr lang="en-CA" sz="1400" dirty="0">
                <a:solidFill>
                  <a:srgbClr val="222222"/>
                </a:solidFill>
                <a:latin typeface="Lato" panose="020F0502020204030203" pitchFamily="34" charset="0"/>
              </a:rPr>
              <a:t>Azure Data Factory </a:t>
            </a:r>
          </a:p>
          <a:p>
            <a:pPr marL="152275" defTabSz="914621">
              <a:defRPr/>
            </a:pPr>
            <a:r>
              <a:rPr lang="en-CA" sz="1400" dirty="0">
                <a:solidFill>
                  <a:srgbClr val="222222"/>
                </a:solidFill>
                <a:latin typeface="Lato" panose="020F0502020204030203" pitchFamily="34" charset="0"/>
              </a:rPr>
              <a:t>Next Gen Data Stage </a:t>
            </a:r>
          </a:p>
          <a:p>
            <a:pPr marL="152275" defTabSz="914621">
              <a:defRPr/>
            </a:pPr>
            <a:r>
              <a:rPr lang="en-CA" sz="1400" dirty="0" err="1">
                <a:solidFill>
                  <a:srgbClr val="222222"/>
                </a:solidFill>
                <a:latin typeface="Lato" panose="020F0502020204030203" pitchFamily="34" charset="0"/>
              </a:rPr>
              <a:t>Fivetran</a:t>
            </a:r>
            <a:endParaRPr lang="en-CA" sz="1400" dirty="0">
              <a:solidFill>
                <a:srgbClr val="222222"/>
              </a:solidFill>
              <a:latin typeface="Lato" panose="020F0502020204030203" pitchFamily="34" charset="0"/>
            </a:endParaRPr>
          </a:p>
          <a:p>
            <a:pPr marL="152275" defTabSz="914621">
              <a:defRPr/>
            </a:pPr>
            <a:r>
              <a:rPr lang="en-CA" sz="1400" dirty="0">
                <a:solidFill>
                  <a:srgbClr val="222222"/>
                </a:solidFill>
                <a:latin typeface="Lato" panose="020F0502020204030203" pitchFamily="34" charset="0"/>
              </a:rPr>
              <a:t>DBT</a:t>
            </a:r>
            <a:endParaRPr lang="en-CA" sz="1400" dirty="0">
              <a:solidFill>
                <a:srgbClr val="000000"/>
              </a:solidFill>
              <a:latin typeface="IBM Plex Sans Light"/>
            </a:endParaRPr>
          </a:p>
        </p:txBody>
      </p:sp>
      <p:sp>
        <p:nvSpPr>
          <p:cNvPr id="2" name="Rectangle 1">
            <a:extLst>
              <a:ext uri="{FF2B5EF4-FFF2-40B4-BE49-F238E27FC236}">
                <a16:creationId xmlns:a16="http://schemas.microsoft.com/office/drawing/2014/main" id="{5AE7EAAE-7239-049A-EB6A-E8589B53656D}"/>
              </a:ext>
            </a:extLst>
          </p:cNvPr>
          <p:cNvSpPr/>
          <p:nvPr/>
        </p:nvSpPr>
        <p:spPr>
          <a:xfrm>
            <a:off x="582861" y="3122341"/>
            <a:ext cx="1736593" cy="3066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AE02A6-D2F9-3261-0076-1F610A21221D}"/>
              </a:ext>
            </a:extLst>
          </p:cNvPr>
          <p:cNvSpPr/>
          <p:nvPr/>
        </p:nvSpPr>
        <p:spPr>
          <a:xfrm>
            <a:off x="607334" y="5012172"/>
            <a:ext cx="1736593" cy="3066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6404738-EFE4-F575-E2FD-20623BBCD848}"/>
              </a:ext>
            </a:extLst>
          </p:cNvPr>
          <p:cNvSpPr/>
          <p:nvPr/>
        </p:nvSpPr>
        <p:spPr>
          <a:xfrm>
            <a:off x="4357054" y="4564831"/>
            <a:ext cx="1736593" cy="3066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563B976-C02C-EF72-55D7-D5146D40FC27}"/>
              </a:ext>
            </a:extLst>
          </p:cNvPr>
          <p:cNvSpPr/>
          <p:nvPr/>
        </p:nvSpPr>
        <p:spPr>
          <a:xfrm>
            <a:off x="4436358" y="1569256"/>
            <a:ext cx="1736593" cy="3066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1984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5DE6AE-9632-8F4B-A6F2-18F4E4D35BFA}"/>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6" name="Title 1">
            <a:extLst>
              <a:ext uri="{FF2B5EF4-FFF2-40B4-BE49-F238E27FC236}">
                <a16:creationId xmlns:a16="http://schemas.microsoft.com/office/drawing/2014/main" id="{A5C2D437-D13B-5544-9F81-3D69651A7516}"/>
              </a:ext>
            </a:extLst>
          </p:cNvPr>
          <p:cNvSpPr txBox="1">
            <a:spLocks/>
          </p:cNvSpPr>
          <p:nvPr/>
        </p:nvSpPr>
        <p:spPr>
          <a:xfrm>
            <a:off x="261561" y="881640"/>
            <a:ext cx="5432659" cy="509472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Visualize lineage within WKC along with Data Quality, Data Owner and other metadata</a:t>
            </a:r>
          </a:p>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Automated discovery of data flows from 3rd party tools</a:t>
            </a:r>
          </a:p>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Code analysis of stored procedure and ETL jobs to capture transformations </a:t>
            </a:r>
          </a:p>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Advanced manual lineage</a:t>
            </a:r>
          </a:p>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Powerful filtering rules within lineage graph</a:t>
            </a:r>
          </a:p>
          <a:p>
            <a:pPr marL="380990" marR="0" lvl="0"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rPr>
              <a:t>Technical Data Lineage GUI</a:t>
            </a:r>
          </a:p>
          <a:p>
            <a:pPr marL="838300" marR="0" lvl="1"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36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Historical Data Lineage</a:t>
            </a:r>
          </a:p>
          <a:p>
            <a:pPr marL="838300" marR="0" lvl="1" indent="-380990" algn="l" defTabSz="1219170" rtl="0" eaLnBrk="1" fontAlgn="base" latinLnBrk="0" hangingPunct="1">
              <a:lnSpc>
                <a:spcPct val="150000"/>
              </a:lnSpc>
              <a:spcBef>
                <a:spcPct val="0"/>
              </a:spcBef>
              <a:spcAft>
                <a:spcPct val="0"/>
              </a:spcAft>
              <a:buClrTx/>
              <a:buSzTx/>
              <a:buFont typeface="Wingdings" pitchFamily="2" charset="2"/>
              <a:buChar char="ü"/>
              <a:tabLst/>
              <a:defRPr/>
            </a:pPr>
            <a:r>
              <a:rPr kumimoji="0" lang="en-US" sz="136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Indirect Data Lineage</a:t>
            </a:r>
            <a:endPar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0" name="Title 1">
            <a:extLst>
              <a:ext uri="{FF2B5EF4-FFF2-40B4-BE49-F238E27FC236}">
                <a16:creationId xmlns:a16="http://schemas.microsoft.com/office/drawing/2014/main" id="{95247FE3-EF79-F07B-22B9-A026BAB037E6}"/>
              </a:ext>
            </a:extLst>
          </p:cNvPr>
          <p:cNvSpPr txBox="1">
            <a:spLocks/>
          </p:cNvSpPr>
          <p:nvPr/>
        </p:nvSpPr>
        <p:spPr>
          <a:xfrm>
            <a:off x="364286" y="299392"/>
            <a:ext cx="7918263" cy="76278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l" defTabSz="1219170"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F62FE"/>
                </a:solidFill>
                <a:effectLst/>
                <a:uLnTx/>
                <a:uFillTx/>
                <a:latin typeface="IBM Plex Sans" panose="020B0503050203000203" pitchFamily="34" charset="0"/>
              </a:rPr>
              <a:t>Technical Data Lineage</a:t>
            </a:r>
          </a:p>
        </p:txBody>
      </p:sp>
      <p:pic>
        <p:nvPicPr>
          <p:cNvPr id="12" name="Picture 11" descr="Graphical user interface, application&#10;&#10;Description automatically generated">
            <a:extLst>
              <a:ext uri="{FF2B5EF4-FFF2-40B4-BE49-F238E27FC236}">
                <a16:creationId xmlns:a16="http://schemas.microsoft.com/office/drawing/2014/main" id="{A91B4107-8C6C-733F-5025-C48917CC8770}"/>
              </a:ext>
            </a:extLst>
          </p:cNvPr>
          <p:cNvPicPr>
            <a:picLocks noChangeAspect="1"/>
          </p:cNvPicPr>
          <p:nvPr/>
        </p:nvPicPr>
        <p:blipFill rotWithShape="1">
          <a:blip r:embed="rId3"/>
          <a:srcRect t="12256" b="5050"/>
          <a:stretch/>
        </p:blipFill>
        <p:spPr>
          <a:xfrm>
            <a:off x="6689992" y="846348"/>
            <a:ext cx="5517619" cy="2566529"/>
          </a:xfrm>
          <a:prstGeom prst="rect">
            <a:avLst/>
          </a:prstGeom>
          <a:effectLst>
            <a:outerShdw blurRad="50800" dist="38100" dir="13500000" algn="br" rotWithShape="0">
              <a:prstClr val="black">
                <a:alpha val="40000"/>
              </a:prstClr>
            </a:outerShdw>
          </a:effectLst>
        </p:spPr>
      </p:pic>
      <p:pic>
        <p:nvPicPr>
          <p:cNvPr id="14" name="Picture 13" descr="Graphical user interface, application, PowerPoint&#10;&#10;Description automatically generated">
            <a:extLst>
              <a:ext uri="{FF2B5EF4-FFF2-40B4-BE49-F238E27FC236}">
                <a16:creationId xmlns:a16="http://schemas.microsoft.com/office/drawing/2014/main" id="{7D00FC87-0EBD-3681-4BCB-5BED64889069}"/>
              </a:ext>
            </a:extLst>
          </p:cNvPr>
          <p:cNvPicPr>
            <a:picLocks noChangeAspect="1"/>
          </p:cNvPicPr>
          <p:nvPr/>
        </p:nvPicPr>
        <p:blipFill rotWithShape="1">
          <a:blip r:embed="rId4"/>
          <a:srcRect t="12054" b="3673"/>
          <a:stretch/>
        </p:blipFill>
        <p:spPr>
          <a:xfrm>
            <a:off x="6045111" y="3412876"/>
            <a:ext cx="5962163" cy="2826288"/>
          </a:xfrm>
          <a:prstGeom prst="rect">
            <a:avLst/>
          </a:prstGeom>
          <a:effectLst>
            <a:outerShdw blurRad="63500" sx="102000" sy="102000" algn="ctr" rotWithShape="0">
              <a:prstClr val="black">
                <a:alpha val="40000"/>
              </a:prstClr>
            </a:outerShdw>
          </a:effectLst>
        </p:spPr>
      </p:pic>
      <p:sp>
        <p:nvSpPr>
          <p:cNvPr id="9" name="Footer Placeholder 4">
            <a:extLst>
              <a:ext uri="{FF2B5EF4-FFF2-40B4-BE49-F238E27FC236}">
                <a16:creationId xmlns:a16="http://schemas.microsoft.com/office/drawing/2014/main" id="{58C9A92C-02F8-1E0B-E68B-9CAFB5AE4F6F}"/>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Tree>
    <p:extLst>
      <p:ext uri="{BB962C8B-B14F-4D97-AF65-F5344CB8AC3E}">
        <p14:creationId xmlns:p14="http://schemas.microsoft.com/office/powerpoint/2010/main" val="2790788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D08E01-0A05-A9AF-6D51-B0A251C93603}"/>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6" name="Content Placeholder 9">
            <a:extLst>
              <a:ext uri="{FF2B5EF4-FFF2-40B4-BE49-F238E27FC236}">
                <a16:creationId xmlns:a16="http://schemas.microsoft.com/office/drawing/2014/main" id="{C784C2C0-FEF1-E362-FEB1-8F188E73B83E}"/>
              </a:ext>
            </a:extLst>
          </p:cNvPr>
          <p:cNvSpPr txBox="1">
            <a:spLocks/>
          </p:cNvSpPr>
          <p:nvPr/>
        </p:nvSpPr>
        <p:spPr>
          <a:xfrm>
            <a:off x="189344" y="268225"/>
            <a:ext cx="10880437" cy="863369"/>
          </a:xfrm>
          <a:prstGeom prst="rect">
            <a:avLst/>
          </a:prstGeom>
        </p:spPr>
        <p:txBody>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r>
              <a:rPr kumimoji="0" lang="en-US" sz="4800" b="0" i="0" u="none" strike="noStrike" kern="0" cap="none" spc="0" normalizeH="0" baseline="0" noProof="0" dirty="0">
                <a:ln>
                  <a:noFill/>
                </a:ln>
                <a:solidFill>
                  <a:srgbClr val="0F62FE"/>
                </a:solidFill>
                <a:effectLst/>
                <a:uLnTx/>
                <a:uFillTx/>
                <a:latin typeface="IBM Plex Sans Light" panose="020B0403050203000203" pitchFamily="34" charset="0"/>
              </a:rPr>
              <a:t>Data Lineage Components </a:t>
            </a:r>
          </a:p>
        </p:txBody>
      </p:sp>
      <p:sp>
        <p:nvSpPr>
          <p:cNvPr id="2" name="Content Placeholder 9">
            <a:extLst>
              <a:ext uri="{FF2B5EF4-FFF2-40B4-BE49-F238E27FC236}">
                <a16:creationId xmlns:a16="http://schemas.microsoft.com/office/drawing/2014/main" id="{4D77428E-A271-EC7B-CA11-F7A64E8F20E9}"/>
              </a:ext>
            </a:extLst>
          </p:cNvPr>
          <p:cNvSpPr txBox="1">
            <a:spLocks/>
          </p:cNvSpPr>
          <p:nvPr/>
        </p:nvSpPr>
        <p:spPr>
          <a:xfrm>
            <a:off x="272954" y="1131593"/>
            <a:ext cx="11646092" cy="5247304"/>
          </a:xfrm>
          <a:prstGeom prst="rect">
            <a:avLst/>
          </a:prstGeom>
        </p:spPr>
        <p:txBody>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r>
              <a:rPr kumimoji="0" lang="en-US" sz="3200" b="0" i="0" u="none" strike="noStrike" kern="0" cap="none" spc="0" normalizeH="0" baseline="0" noProof="0" dirty="0">
                <a:ln>
                  <a:noFill/>
                </a:ln>
                <a:solidFill>
                  <a:srgbClr val="0F62FE"/>
                </a:solidFill>
                <a:effectLst/>
                <a:uLnTx/>
                <a:uFillTx/>
                <a:latin typeface="IBM Plex Sans Light" panose="020B0403050203000203" pitchFamily="34" charset="0"/>
              </a:rPr>
              <a:t>Business Data Lineage</a:t>
            </a:r>
          </a:p>
          <a:p>
            <a:pPr marL="380990" marR="0" lvl="0" indent="-380990" algn="l" defTabSz="1219170" rtl="0" eaLnBrk="1" fontAlgn="base" latinLnBrk="0" hangingPunct="1">
              <a:lnSpc>
                <a:spcPct val="100000"/>
              </a:lnSpc>
              <a:spcBef>
                <a:spcPts val="1467"/>
              </a:spcBef>
              <a:spcAft>
                <a:spcPct val="0"/>
              </a:spcAft>
              <a:buClr>
                <a:srgbClr val="001141"/>
              </a:buClr>
              <a:buSzPct val="90000"/>
              <a:buFontTx/>
              <a:buChar char="-"/>
              <a:tabLst/>
              <a:defRPr/>
            </a:pPr>
            <a:r>
              <a:rPr kumimoji="0" lang="en-US" sz="1867" b="0" i="0" u="none" strike="noStrike" kern="1200" cap="none" spc="0" normalizeH="0" baseline="0" noProof="0" dirty="0">
                <a:ln>
                  <a:noFill/>
                </a:ln>
                <a:solidFill>
                  <a:srgbClr val="000000"/>
                </a:solidFill>
                <a:effectLst/>
                <a:uLnTx/>
                <a:uFillTx/>
                <a:latin typeface="IBM Plex Sans Light" panose="020B0403050203000203" pitchFamily="34" charset="0"/>
              </a:rPr>
              <a:t>For </a:t>
            </a:r>
            <a:r>
              <a:rPr kumimoji="0" lang="en-US" sz="1867" b="1" i="0" u="none" strike="noStrike" kern="1200" cap="none" spc="0" normalizeH="0" baseline="0" noProof="0" dirty="0">
                <a:ln>
                  <a:noFill/>
                </a:ln>
                <a:solidFill>
                  <a:srgbClr val="000000"/>
                </a:solidFill>
                <a:effectLst/>
                <a:uLnTx/>
                <a:uFillTx/>
                <a:latin typeface="IBM Plex Sans Light" panose="020B0403050203000203" pitchFamily="34" charset="0"/>
              </a:rPr>
              <a:t>business users</a:t>
            </a:r>
          </a:p>
          <a:p>
            <a:pPr marL="380990" marR="0" lvl="0" indent="-380990" algn="l" defTabSz="1219170" rtl="0" eaLnBrk="1" fontAlgn="base" latinLnBrk="0" hangingPunct="1">
              <a:lnSpc>
                <a:spcPct val="100000"/>
              </a:lnSpc>
              <a:spcBef>
                <a:spcPts val="1467"/>
              </a:spcBef>
              <a:spcAft>
                <a:spcPct val="0"/>
              </a:spcAft>
              <a:buClr>
                <a:srgbClr val="001141"/>
              </a:buClr>
              <a:buSzPct val="90000"/>
              <a:buFontTx/>
              <a:buChar char="-"/>
              <a:tabLst/>
              <a:defRPr/>
            </a:pPr>
            <a:r>
              <a:rPr kumimoji="0" lang="en-US" sz="1867" b="0" i="0" u="none" strike="noStrike" kern="0" cap="none" spc="0" normalizeH="0" baseline="0" noProof="0" dirty="0">
                <a:ln>
                  <a:noFill/>
                </a:ln>
                <a:solidFill>
                  <a:srgbClr val="000000"/>
                </a:solidFill>
                <a:effectLst/>
                <a:uLnTx/>
                <a:uFillTx/>
                <a:latin typeface="IBM Plex Sans Light" panose="020B0403050203000203" pitchFamily="34" charset="0"/>
              </a:rPr>
              <a:t>Easy-to-consume business data lineage</a:t>
            </a:r>
            <a:endParaRPr kumimoji="0" lang="en-US" sz="1867"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endParaRPr kumimoji="0" lang="en-US" sz="1867"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0" marR="0" lvl="0" indent="0" algn="l" defTabSz="1219170"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r>
              <a:rPr kumimoji="0" lang="en-US" sz="3200" b="0" i="0" u="none" strike="noStrike" kern="0" cap="none" spc="0" normalizeH="0" baseline="0" noProof="0" dirty="0">
                <a:ln>
                  <a:noFill/>
                </a:ln>
                <a:solidFill>
                  <a:srgbClr val="0F62FE"/>
                </a:solidFill>
                <a:effectLst/>
                <a:uLnTx/>
                <a:uFillTx/>
                <a:latin typeface="IBM Plex Sans Light" panose="020B0403050203000203" pitchFamily="34" charset="0"/>
              </a:rPr>
              <a:t>Technical Data Lineage</a:t>
            </a:r>
          </a:p>
          <a:p>
            <a:pPr marL="380990" marR="0" lvl="0" indent="-380990" algn="l" defTabSz="914621" rtl="0" eaLnBrk="1" fontAlgn="base" latinLnBrk="0" hangingPunct="1">
              <a:lnSpc>
                <a:spcPct val="100000"/>
              </a:lnSpc>
              <a:spcBef>
                <a:spcPts val="1467"/>
              </a:spcBef>
              <a:spcAft>
                <a:spcPct val="0"/>
              </a:spcAft>
              <a:buClr>
                <a:srgbClr val="001141"/>
              </a:buClr>
              <a:buSzPct val="90000"/>
              <a:buFontTx/>
              <a:buChar char="-"/>
              <a:tabLst/>
              <a:defRPr/>
            </a:pPr>
            <a:r>
              <a:rPr kumimoji="0" lang="en-US" sz="1867" b="0" i="0" u="none" strike="noStrike" kern="1200" cap="none" spc="0" normalizeH="0" baseline="0" noProof="0" dirty="0">
                <a:ln>
                  <a:noFill/>
                </a:ln>
                <a:solidFill>
                  <a:srgbClr val="000000"/>
                </a:solidFill>
                <a:effectLst/>
                <a:uLnTx/>
                <a:uFillTx/>
                <a:latin typeface="IBM Plex Sans Light" panose="020B0403050203000203" pitchFamily="34" charset="0"/>
              </a:rPr>
              <a:t>For </a:t>
            </a:r>
            <a:r>
              <a:rPr kumimoji="0" lang="en-US" sz="1867" b="1" i="0" u="none" strike="noStrike" kern="1200" cap="none" spc="0" normalizeH="0" baseline="0" noProof="0" dirty="0">
                <a:ln>
                  <a:noFill/>
                </a:ln>
                <a:solidFill>
                  <a:srgbClr val="000000"/>
                </a:solidFill>
                <a:effectLst/>
                <a:uLnTx/>
                <a:uFillTx/>
                <a:latin typeface="IBM Plex Sans Light" panose="020B0403050203000203" pitchFamily="34" charset="0"/>
              </a:rPr>
              <a:t>technical users</a:t>
            </a:r>
            <a:endParaRPr kumimoji="0" lang="en-US" sz="1867" b="0" i="0" u="none" strike="noStrike" kern="1200" cap="none" spc="0" normalizeH="0" baseline="0" noProof="0" dirty="0">
              <a:ln>
                <a:noFill/>
              </a:ln>
              <a:solidFill>
                <a:srgbClr val="000000"/>
              </a:solidFill>
              <a:effectLst/>
              <a:uLnTx/>
              <a:uFillTx/>
              <a:latin typeface="IBM Plex Sans Light" panose="020B0403050203000203" pitchFamily="34" charset="0"/>
            </a:endParaRPr>
          </a:p>
          <a:p>
            <a:pPr marL="380990" marR="0" lvl="0" indent="-380990" algn="l" defTabSz="914621" rtl="0" eaLnBrk="1" fontAlgn="base" latinLnBrk="0" hangingPunct="1">
              <a:lnSpc>
                <a:spcPct val="100000"/>
              </a:lnSpc>
              <a:spcBef>
                <a:spcPts val="1467"/>
              </a:spcBef>
              <a:spcAft>
                <a:spcPct val="0"/>
              </a:spcAft>
              <a:buClr>
                <a:srgbClr val="001141"/>
              </a:buClr>
              <a:buSzPct val="90000"/>
              <a:buFontTx/>
              <a:buChar char="-"/>
              <a:tabLst/>
              <a:defRPr/>
            </a:pPr>
            <a:r>
              <a:rPr kumimoji="0" lang="en-US" sz="1867" b="0" i="0" u="none" strike="noStrike" kern="1200" cap="none" spc="0" normalizeH="0" baseline="0" noProof="0" dirty="0">
                <a:ln>
                  <a:noFill/>
                </a:ln>
                <a:solidFill>
                  <a:srgbClr val="000000"/>
                </a:solidFill>
                <a:effectLst/>
                <a:uLnTx/>
                <a:uFillTx/>
                <a:latin typeface="IBM Plex Sans Light" panose="020B0403050203000203" pitchFamily="34" charset="0"/>
              </a:rPr>
              <a:t>Detailed data lineage</a:t>
            </a:r>
          </a:p>
          <a:p>
            <a:pPr marL="380990" marR="0" lvl="0" indent="-380990" algn="l" defTabSz="914621" rtl="0" eaLnBrk="1" fontAlgn="base" latinLnBrk="0" hangingPunct="1">
              <a:lnSpc>
                <a:spcPct val="100000"/>
              </a:lnSpc>
              <a:spcBef>
                <a:spcPts val="1467"/>
              </a:spcBef>
              <a:spcAft>
                <a:spcPct val="0"/>
              </a:spcAft>
              <a:buClr>
                <a:srgbClr val="001141"/>
              </a:buClr>
              <a:buSzPct val="90000"/>
              <a:buFontTx/>
              <a:buChar char="-"/>
              <a:tabLst/>
              <a:defRPr/>
            </a:pPr>
            <a:r>
              <a:rPr kumimoji="0" lang="en-US" sz="1867" b="0" i="1" u="none" strike="noStrike" kern="1200" cap="none" spc="0" normalizeH="0" baseline="0" noProof="0" dirty="0">
                <a:ln>
                  <a:noFill/>
                </a:ln>
                <a:solidFill>
                  <a:srgbClr val="000000"/>
                </a:solidFill>
                <a:effectLst/>
                <a:uLnTx/>
                <a:uFillTx/>
                <a:latin typeface="IBM Plex Sans Light" panose="020B0403050203000203" pitchFamily="34" charset="0"/>
              </a:rPr>
              <a:t>Automated discovery </a:t>
            </a:r>
            <a:r>
              <a:rPr kumimoji="0" lang="en-US" sz="1867" b="0" i="0" u="none" strike="noStrike" kern="1200" cap="none" spc="0" normalizeH="0" baseline="0" noProof="0" dirty="0">
                <a:ln>
                  <a:noFill/>
                </a:ln>
                <a:solidFill>
                  <a:srgbClr val="000000"/>
                </a:solidFill>
                <a:effectLst/>
                <a:uLnTx/>
                <a:uFillTx/>
                <a:latin typeface="IBM Plex Sans Light" panose="020B0403050203000203" pitchFamily="34" charset="0"/>
              </a:rPr>
              <a:t>of data flows in 3rd party tools (e.g., Power BI and Tableau)</a:t>
            </a:r>
          </a:p>
          <a:p>
            <a:pPr marL="380990" marR="0" lvl="0" indent="-380990" algn="l" defTabSz="914621" rtl="0" eaLnBrk="1" fontAlgn="base" latinLnBrk="0" hangingPunct="1">
              <a:lnSpc>
                <a:spcPct val="100000"/>
              </a:lnSpc>
              <a:spcBef>
                <a:spcPts val="1467"/>
              </a:spcBef>
              <a:spcAft>
                <a:spcPct val="0"/>
              </a:spcAft>
              <a:buClr>
                <a:srgbClr val="001141"/>
              </a:buClr>
              <a:buSzPct val="90000"/>
              <a:buFontTx/>
              <a:buChar char="-"/>
              <a:tabLst/>
              <a:defRPr/>
            </a:pPr>
            <a:r>
              <a:rPr kumimoji="0" lang="en-SG" sz="1867" b="0" i="0" u="none" strike="noStrike" kern="1200" cap="none" spc="0" normalizeH="0" baseline="0" noProof="0" dirty="0">
                <a:ln>
                  <a:noFill/>
                </a:ln>
                <a:solidFill>
                  <a:srgbClr val="000000"/>
                </a:solidFill>
                <a:effectLst/>
                <a:uLnTx/>
                <a:uFillTx/>
                <a:latin typeface="IBM Plex Sans Light" panose="020B0403050203000203" pitchFamily="34" charset="0"/>
              </a:rPr>
              <a:t>Integration with WKC</a:t>
            </a:r>
          </a:p>
        </p:txBody>
      </p:sp>
      <p:sp>
        <p:nvSpPr>
          <p:cNvPr id="3" name="Content Placeholder 10">
            <a:extLst>
              <a:ext uri="{FF2B5EF4-FFF2-40B4-BE49-F238E27FC236}">
                <a16:creationId xmlns:a16="http://schemas.microsoft.com/office/drawing/2014/main" id="{3271568D-12BB-EB71-63C4-B1EF4B18D614}"/>
              </a:ext>
            </a:extLst>
          </p:cNvPr>
          <p:cNvSpPr txBox="1">
            <a:spLocks/>
          </p:cNvSpPr>
          <p:nvPr/>
        </p:nvSpPr>
        <p:spPr>
          <a:xfrm>
            <a:off x="6096000" y="1153496"/>
            <a:ext cx="5574147" cy="6033285"/>
          </a:xfrm>
          <a:prstGeom prst="rect">
            <a:avLst/>
          </a:prstGeom>
        </p:spPr>
        <p:txBody>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914621" rtl="0" eaLnBrk="1" fontAlgn="base" latinLnBrk="0" hangingPunct="1">
              <a:lnSpc>
                <a:spcPct val="100000"/>
              </a:lnSpc>
              <a:spcBef>
                <a:spcPts val="1467"/>
              </a:spcBef>
              <a:spcAft>
                <a:spcPct val="0"/>
              </a:spcAft>
              <a:buClr>
                <a:srgbClr val="001141"/>
              </a:buClr>
              <a:buSzPct val="90000"/>
              <a:buFont typeface="IBM Plex Sans Light" pitchFamily="2" charset="2"/>
              <a:buNone/>
              <a:tabLst/>
              <a:defRPr/>
            </a:pPr>
            <a:endParaRPr kumimoji="0" lang="en-US" sz="1867" b="0" i="0" u="none" strike="noStrike" kern="1200" cap="none" spc="0" normalizeH="0" baseline="0" noProof="0" dirty="0">
              <a:ln>
                <a:noFill/>
              </a:ln>
              <a:solidFill>
                <a:srgbClr val="000000"/>
              </a:solidFill>
              <a:effectLst/>
              <a:uLnTx/>
              <a:uFillTx/>
              <a:latin typeface="IBM Plex Sans Light" panose="020B0403050203000203" pitchFamily="34" charset="0"/>
            </a:endParaRPr>
          </a:p>
        </p:txBody>
      </p:sp>
      <p:sp>
        <p:nvSpPr>
          <p:cNvPr id="11" name="Footer Placeholder 4">
            <a:extLst>
              <a:ext uri="{FF2B5EF4-FFF2-40B4-BE49-F238E27FC236}">
                <a16:creationId xmlns:a16="http://schemas.microsoft.com/office/drawing/2014/main" id="{2CE002F7-EA74-2008-12C7-1EBB7075D733}"/>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Tree>
    <p:extLst>
      <p:ext uri="{BB962C8B-B14F-4D97-AF65-F5344CB8AC3E}">
        <p14:creationId xmlns:p14="http://schemas.microsoft.com/office/powerpoint/2010/main" val="75268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BEF8-4D8B-CE41-995D-EDB3D3717880}"/>
              </a:ext>
            </a:extLst>
          </p:cNvPr>
          <p:cNvSpPr>
            <a:spLocks noGrp="1"/>
          </p:cNvSpPr>
          <p:nvPr>
            <p:ph type="title"/>
          </p:nvPr>
        </p:nvSpPr>
        <p:spPr>
          <a:xfrm>
            <a:off x="280415" y="101967"/>
            <a:ext cx="10501884" cy="1072896"/>
          </a:xfrm>
        </p:spPr>
        <p:txBody>
          <a:bodyPr/>
          <a:lstStyle/>
          <a:p>
            <a:r>
              <a:rPr lang="en-US" dirty="0"/>
              <a:t>Out-of-the-Box Scanners</a:t>
            </a:r>
            <a:endParaRPr lang="en-US" dirty="0">
              <a:solidFill>
                <a:srgbClr val="7B2826"/>
              </a:solidFill>
            </a:endParaRPr>
          </a:p>
        </p:txBody>
      </p:sp>
      <p:sp>
        <p:nvSpPr>
          <p:cNvPr id="5" name="Slide Number Placeholder 4">
            <a:extLst>
              <a:ext uri="{FF2B5EF4-FFF2-40B4-BE49-F238E27FC236}">
                <a16:creationId xmlns:a16="http://schemas.microsoft.com/office/drawing/2014/main" id="{6EC51FC8-2117-694D-8C33-A50EA12BB8E4}"/>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52</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3" name="Rectangle 2">
            <a:extLst>
              <a:ext uri="{FF2B5EF4-FFF2-40B4-BE49-F238E27FC236}">
                <a16:creationId xmlns:a16="http://schemas.microsoft.com/office/drawing/2014/main" id="{0770B85B-807F-714F-89C2-B60E9914D3EB}"/>
              </a:ext>
            </a:extLst>
          </p:cNvPr>
          <p:cNvSpPr/>
          <p:nvPr/>
        </p:nvSpPr>
        <p:spPr>
          <a:xfrm>
            <a:off x="235786" y="907108"/>
            <a:ext cx="3755364" cy="4401205"/>
          </a:xfrm>
          <a:prstGeom prst="rect">
            <a:avLst/>
          </a:prstGeom>
        </p:spPr>
        <p:txBody>
          <a:bodyPr wrap="square">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1192E8"/>
                </a:solidFill>
                <a:effectLst/>
                <a:uLnTx/>
                <a:uFillTx/>
                <a:latin typeface="Lato" panose="020F0502020204030203" pitchFamily="34" charset="0"/>
                <a:ea typeface="+mn-ea"/>
                <a:cs typeface="+mn-cs"/>
              </a:rPr>
              <a:t>Databases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err="1">
                <a:ln>
                  <a:noFill/>
                </a:ln>
                <a:solidFill>
                  <a:srgbClr val="222222"/>
                </a:solidFill>
                <a:effectLst/>
                <a:uLnTx/>
                <a:uFillTx/>
                <a:latin typeface="Lato" panose="020F0502020204030203" pitchFamily="34" charset="0"/>
                <a:ea typeface="+mn-ea"/>
                <a:cs typeface="+mn-cs"/>
              </a:rPr>
              <a:t>Yellowbrick</a:t>
            </a:r>
            <a:endPar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endParaRP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Amazon RDS for PostgreSQL</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Amazon Redshift</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Amazon Aurora</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Google Big Query</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Snowflake </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Greenplum </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Hive (Apache) </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highlight>
                  <a:srgbClr val="00FF00"/>
                </a:highlight>
                <a:uLnTx/>
                <a:uFillTx/>
                <a:latin typeface="Lato" panose="020F0502020204030203" pitchFamily="34" charset="0"/>
                <a:ea typeface="+mn-ea"/>
                <a:cs typeface="+mn-cs"/>
              </a:rPr>
              <a:t>IBM Db2 </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Microsoft Azure SQL Data Warehouse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Microsoft Azure SQL Managed Instance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Microsoft SQL Server Database </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Netezza </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PostgreSQL</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SAP ASE (Sybase)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SAP Hana</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Teradata Database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Oracle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Amazon S3 </a:t>
            </a:r>
          </a:p>
        </p:txBody>
      </p:sp>
      <p:sp>
        <p:nvSpPr>
          <p:cNvPr id="21" name="Rectangle 20">
            <a:extLst>
              <a:ext uri="{FF2B5EF4-FFF2-40B4-BE49-F238E27FC236}">
                <a16:creationId xmlns:a16="http://schemas.microsoft.com/office/drawing/2014/main" id="{36016493-96E2-2F40-B2D0-52550B07AE25}"/>
              </a:ext>
            </a:extLst>
          </p:cNvPr>
          <p:cNvSpPr/>
          <p:nvPr/>
        </p:nvSpPr>
        <p:spPr>
          <a:xfrm>
            <a:off x="83377" y="5242407"/>
            <a:ext cx="3129723" cy="954107"/>
          </a:xfrm>
          <a:prstGeom prst="rect">
            <a:avLst/>
          </a:prstGeom>
        </p:spPr>
        <p:txBody>
          <a:bodyPr wrap="square">
            <a:spAutoFit/>
          </a:bodyPr>
          <a:lstStyle/>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1192E8"/>
                </a:solidFill>
                <a:effectLst/>
                <a:uLnTx/>
                <a:uFillTx/>
                <a:latin typeface="Lato" panose="020F0502020204030203" pitchFamily="34" charset="0"/>
                <a:ea typeface="+mn-ea"/>
                <a:cs typeface="+mn-cs"/>
              </a:rPr>
              <a:t>Modeling</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ER/Studio </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Erwin Data Modeler </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SAP Power Designer </a:t>
            </a:r>
            <a:endParaRPr kumimoji="0" lang="en-CA" sz="1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3" name="Rectangle 22">
            <a:extLst>
              <a:ext uri="{FF2B5EF4-FFF2-40B4-BE49-F238E27FC236}">
                <a16:creationId xmlns:a16="http://schemas.microsoft.com/office/drawing/2014/main" id="{D3F0A042-B272-4849-9887-9B77D61BBBA5}"/>
              </a:ext>
            </a:extLst>
          </p:cNvPr>
          <p:cNvSpPr/>
          <p:nvPr/>
        </p:nvSpPr>
        <p:spPr>
          <a:xfrm>
            <a:off x="7854658" y="911342"/>
            <a:ext cx="4694556" cy="2893100"/>
          </a:xfrm>
          <a:prstGeom prst="rect">
            <a:avLst/>
          </a:prstGeom>
        </p:spPr>
        <p:txBody>
          <a:bodyPr wrap="square">
            <a:spAutoFit/>
          </a:bodyPr>
          <a:lstStyle/>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1192E8"/>
                </a:solidFill>
                <a:effectLst/>
                <a:uLnTx/>
                <a:uFillTx/>
                <a:latin typeface="Lato" panose="020F0502020204030203" pitchFamily="34" charset="0"/>
                <a:ea typeface="+mn-ea"/>
                <a:cs typeface="+mn-cs"/>
              </a:rPr>
              <a:t>Reporting &amp; Analysis</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Qlik Sense </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IBM Cognos Analytics</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Microsoft Excel</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Microsoft SQL Analytics Platform System </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Microsoft SQL Server Analysis Services</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Microsoft SQL Server Reporting Services</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MicroStrategy (Coming Q4 2023) </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Oracle Business Intelligence (OBIEE)</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Power BI </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SAP Business Objects</a:t>
            </a:r>
            <a:endParaRPr kumimoji="0" lang="en-CA" sz="1400" b="0" i="0" u="none" strike="noStrike" kern="1200" cap="none" spc="0" normalizeH="0" baseline="0" noProof="0" dirty="0">
              <a:ln>
                <a:noFill/>
              </a:ln>
              <a:solidFill>
                <a:srgbClr val="222222"/>
              </a:solidFill>
              <a:effectLst/>
              <a:highlight>
                <a:srgbClr val="C0C0C0"/>
              </a:highlight>
              <a:uLnTx/>
              <a:uFillTx/>
              <a:latin typeface="Lato" panose="020F0502020204030203" pitchFamily="34" charset="0"/>
              <a:ea typeface="+mn-ea"/>
              <a:cs typeface="+mn-cs"/>
            </a:endParaRP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SAS </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highlight>
                  <a:srgbClr val="00FF00"/>
                </a:highlight>
                <a:uLnTx/>
                <a:uFillTx/>
                <a:latin typeface="Lato" panose="020F0502020204030203" pitchFamily="34" charset="0"/>
                <a:ea typeface="+mn-ea"/>
                <a:cs typeface="+mn-cs"/>
              </a:rPr>
              <a:t>Tableau</a:t>
            </a:r>
            <a:endParaRPr kumimoji="0" lang="en-CA" sz="1400" b="0" i="0" u="none" strike="noStrike" kern="1200" cap="none" spc="0" normalizeH="0" baseline="0" noProof="0" dirty="0">
              <a:ln>
                <a:noFill/>
              </a:ln>
              <a:solidFill>
                <a:srgbClr val="000000"/>
              </a:solidFill>
              <a:effectLst/>
              <a:highlight>
                <a:srgbClr val="00FF00"/>
              </a:highlight>
              <a:uLnTx/>
              <a:uFillTx/>
              <a:latin typeface="IBM Plex Sans Light"/>
              <a:ea typeface="+mn-ea"/>
              <a:cs typeface="+mn-cs"/>
            </a:endParaRPr>
          </a:p>
        </p:txBody>
      </p:sp>
      <p:sp>
        <p:nvSpPr>
          <p:cNvPr id="24" name="Rectangle 23">
            <a:extLst>
              <a:ext uri="{FF2B5EF4-FFF2-40B4-BE49-F238E27FC236}">
                <a16:creationId xmlns:a16="http://schemas.microsoft.com/office/drawing/2014/main" id="{417FE8C6-45D6-834C-9FB8-C5FA91B4DCE3}"/>
              </a:ext>
            </a:extLst>
          </p:cNvPr>
          <p:cNvSpPr/>
          <p:nvPr/>
        </p:nvSpPr>
        <p:spPr>
          <a:xfrm>
            <a:off x="7854657" y="3874935"/>
            <a:ext cx="2561563" cy="523220"/>
          </a:xfrm>
          <a:prstGeom prst="rect">
            <a:avLst/>
          </a:prstGeom>
        </p:spPr>
        <p:txBody>
          <a:bodyPr wrap="square">
            <a:spAutoFit/>
          </a:bodyPr>
          <a:lstStyle/>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1192E8"/>
                </a:solidFill>
                <a:effectLst/>
                <a:uLnTx/>
                <a:uFillTx/>
                <a:latin typeface="Lato" panose="020F0502020204030203" pitchFamily="34" charset="0"/>
                <a:ea typeface="+mn-ea"/>
                <a:cs typeface="+mn-cs"/>
              </a:rPr>
              <a:t>Programming languages</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COBOL</a:t>
            </a:r>
          </a:p>
        </p:txBody>
      </p:sp>
      <p:sp>
        <p:nvSpPr>
          <p:cNvPr id="12" name="Rectangle 11">
            <a:extLst>
              <a:ext uri="{FF2B5EF4-FFF2-40B4-BE49-F238E27FC236}">
                <a16:creationId xmlns:a16="http://schemas.microsoft.com/office/drawing/2014/main" id="{6096B021-07FB-495C-9F0D-347335C8A239}"/>
              </a:ext>
            </a:extLst>
          </p:cNvPr>
          <p:cNvSpPr/>
          <p:nvPr/>
        </p:nvSpPr>
        <p:spPr>
          <a:xfrm>
            <a:off x="3906709" y="908964"/>
            <a:ext cx="4362067" cy="3323987"/>
          </a:xfrm>
          <a:prstGeom prst="rect">
            <a:avLst/>
          </a:prstGeom>
        </p:spPr>
        <p:txBody>
          <a:bodyPr wrap="square">
            <a:spAutoFit/>
          </a:bodyPr>
          <a:lstStyle/>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1192E8"/>
                </a:solidFill>
                <a:effectLst/>
                <a:uLnTx/>
                <a:uFillTx/>
                <a:latin typeface="Lato" panose="020F0502020204030203" pitchFamily="34" charset="0"/>
                <a:ea typeface="+mn-ea"/>
                <a:cs typeface="+mn-cs"/>
              </a:rPr>
              <a:t>Data integration</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Apache Kafka </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Infosphere DataStage (4.7)</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Informatica Power Center</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Microsoft SQL Server Integration Services </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Oracle Data Integrator</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Pig</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Sqoop</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err="1">
                <a:ln>
                  <a:noFill/>
                </a:ln>
                <a:solidFill>
                  <a:srgbClr val="222222"/>
                </a:solidFill>
                <a:effectLst/>
                <a:uLnTx/>
                <a:uFillTx/>
                <a:latin typeface="Lato" panose="020F0502020204030203" pitchFamily="34" charset="0"/>
                <a:ea typeface="+mn-ea"/>
                <a:cs typeface="+mn-cs"/>
              </a:rPr>
              <a:t>StreamSets</a:t>
            </a:r>
            <a:endPar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endParaRP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Talend</a:t>
            </a:r>
            <a:endParaRPr kumimoji="0" lang="en-CA" sz="1400" b="0" i="0" u="none" strike="noStrike" kern="1200" cap="none" spc="0" normalizeH="0" baseline="0" noProof="0" dirty="0">
              <a:ln>
                <a:noFill/>
              </a:ln>
              <a:solidFill>
                <a:srgbClr val="222222"/>
              </a:solidFill>
              <a:effectLst/>
              <a:highlight>
                <a:srgbClr val="C0C0C0"/>
              </a:highlight>
              <a:uLnTx/>
              <a:uFillTx/>
              <a:latin typeface="Lato" panose="020F0502020204030203" pitchFamily="34" charset="0"/>
              <a:ea typeface="+mn-ea"/>
              <a:cs typeface="+mn-cs"/>
            </a:endParaRP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Azure Data Factory</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highlight>
                  <a:srgbClr val="00FF00"/>
                </a:highlight>
                <a:uLnTx/>
                <a:uFillTx/>
                <a:latin typeface="Lato" panose="020F0502020204030203" pitchFamily="34" charset="0"/>
                <a:ea typeface="+mn-ea"/>
                <a:cs typeface="+mn-cs"/>
              </a:rPr>
              <a:t>Next Gen DataStage (4.7)</a:t>
            </a: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err="1">
                <a:ln>
                  <a:noFill/>
                </a:ln>
                <a:solidFill>
                  <a:srgbClr val="222222"/>
                </a:solidFill>
                <a:effectLst/>
                <a:uLnTx/>
                <a:uFillTx/>
                <a:latin typeface="Lato" panose="020F0502020204030203" pitchFamily="34" charset="0"/>
                <a:ea typeface="+mn-ea"/>
                <a:cs typeface="+mn-cs"/>
              </a:rPr>
              <a:t>Fivetran</a:t>
            </a:r>
            <a:endPar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endParaRPr>
          </a:p>
          <a:p>
            <a:pPr marL="152275" marR="0" lvl="0" indent="0" algn="l" defTabSz="914621"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DBT</a:t>
            </a:r>
          </a:p>
          <a:p>
            <a:pPr marL="152275" marR="0" lvl="0" indent="0" algn="l" defTabSz="914621"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6" name="TextBox 5">
            <a:extLst>
              <a:ext uri="{FF2B5EF4-FFF2-40B4-BE49-F238E27FC236}">
                <a16:creationId xmlns:a16="http://schemas.microsoft.com/office/drawing/2014/main" id="{F96BA8A9-EA17-069F-A098-56014553A181}"/>
              </a:ext>
            </a:extLst>
          </p:cNvPr>
          <p:cNvSpPr txBox="1"/>
          <p:nvPr/>
        </p:nvSpPr>
        <p:spPr>
          <a:xfrm>
            <a:off x="9807926" y="5403135"/>
            <a:ext cx="2079185" cy="828432"/>
          </a:xfrm>
          <a:prstGeom prst="rect">
            <a:avLst/>
          </a:prstGeom>
          <a:noFill/>
        </p:spPr>
        <p:txBody>
          <a:bodyPr wrap="square" lIns="121920" tIns="121920" rIns="121920" bIns="121920" rtlCol="0">
            <a:spAutoFit/>
          </a:bodyPr>
          <a:lstStyle/>
          <a:p>
            <a:pPr marL="0" marR="0" lvl="0" indent="0" algn="l" defTabSz="914621" rtl="0" eaLnBrk="1" fontAlgn="auto" latinLnBrk="0" hangingPunct="1">
              <a:lnSpc>
                <a:spcPct val="100000"/>
              </a:lnSpc>
              <a:spcBef>
                <a:spcPts val="1467"/>
              </a:spcBef>
              <a:spcAft>
                <a:spcPts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Legend:</a:t>
            </a:r>
          </a:p>
          <a:p>
            <a:pPr marL="0" marR="0" lvl="0" indent="0" algn="l" defTabSz="914621" rtl="0" eaLnBrk="1" fontAlgn="auto" latinLnBrk="0" hangingPunct="1">
              <a:lnSpc>
                <a:spcPct val="100000"/>
              </a:lnSpc>
              <a:spcBef>
                <a:spcPts val="667"/>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highlight>
                  <a:srgbClr val="00FF00"/>
                </a:highlight>
                <a:uLnTx/>
                <a:uFillTx/>
                <a:latin typeface="IBM Plex Sans Light"/>
                <a:ea typeface="IBM Plex Sans" charset="0"/>
                <a:cs typeface="IBM Plex Sans" charset="0"/>
              </a:rPr>
              <a:t>Relevant For ITS Project</a:t>
            </a:r>
          </a:p>
        </p:txBody>
      </p:sp>
      <p:sp>
        <p:nvSpPr>
          <p:cNvPr id="8" name="Footer Placeholder 4">
            <a:extLst>
              <a:ext uri="{FF2B5EF4-FFF2-40B4-BE49-F238E27FC236}">
                <a16:creationId xmlns:a16="http://schemas.microsoft.com/office/drawing/2014/main" id="{E94A3CE3-838C-C5E5-06A5-9BD5E8121AF7}"/>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Tree>
    <p:extLst>
      <p:ext uri="{BB962C8B-B14F-4D97-AF65-F5344CB8AC3E}">
        <p14:creationId xmlns:p14="http://schemas.microsoft.com/office/powerpoint/2010/main" val="2473521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B2C2-953B-40DB-B342-1474F1BA6C7B}"/>
              </a:ext>
            </a:extLst>
          </p:cNvPr>
          <p:cNvSpPr>
            <a:spLocks noGrp="1"/>
          </p:cNvSpPr>
          <p:nvPr>
            <p:ph type="title"/>
          </p:nvPr>
        </p:nvSpPr>
        <p:spPr/>
        <p:txBody>
          <a:bodyPr anchor="ctr"/>
          <a:lstStyle/>
          <a:p>
            <a:r>
              <a:rPr lang="en-US" sz="3733" dirty="0">
                <a:solidFill>
                  <a:schemeClr val="accent2"/>
                </a:solidFill>
              </a:rPr>
              <a:t>Value Proposition</a:t>
            </a:r>
            <a:br>
              <a:rPr lang="en-US" sz="3733" dirty="0">
                <a:solidFill>
                  <a:schemeClr val="accent2"/>
                </a:solidFill>
              </a:rPr>
            </a:br>
            <a:r>
              <a:rPr lang="en-US" sz="2667" dirty="0"/>
              <a:t>Data lineage is a critical capability for Data Fabric use cases</a:t>
            </a:r>
          </a:p>
        </p:txBody>
      </p:sp>
      <p:sp>
        <p:nvSpPr>
          <p:cNvPr id="4" name="Text Placeholder 3">
            <a:extLst>
              <a:ext uri="{FF2B5EF4-FFF2-40B4-BE49-F238E27FC236}">
                <a16:creationId xmlns:a16="http://schemas.microsoft.com/office/drawing/2014/main" id="{BEED7944-3759-2D4B-9E88-FB110E5FA239}"/>
              </a:ext>
            </a:extLst>
          </p:cNvPr>
          <p:cNvSpPr>
            <a:spLocks noGrp="1"/>
          </p:cNvSpPr>
          <p:nvPr>
            <p:ph type="body" sz="quarter" idx="12"/>
          </p:nvPr>
        </p:nvSpPr>
        <p:spPr>
          <a:xfrm>
            <a:off x="6412991" y="162583"/>
            <a:ext cx="5498592" cy="6460467"/>
          </a:xfrm>
        </p:spPr>
        <p:txBody>
          <a:bodyPr anchor="ctr"/>
          <a:lstStyle/>
          <a:p>
            <a:pPr marL="380990" indent="-380990">
              <a:spcAft>
                <a:spcPts val="800"/>
              </a:spcAft>
              <a:buFont typeface="Arial" panose="020B0604020202020204" pitchFamily="34" charset="0"/>
              <a:buChar char="•"/>
            </a:pPr>
            <a:r>
              <a:rPr lang="en-US" sz="1600" b="1" dirty="0">
                <a:latin typeface="+mn-lt"/>
              </a:rPr>
              <a:t>Regulatory Compliance</a:t>
            </a:r>
          </a:p>
          <a:p>
            <a:pPr marL="609587" lvl="1" indent="-380990">
              <a:spcAft>
                <a:spcPts val="800"/>
              </a:spcAft>
              <a:buFont typeface="Arial" panose="020B0604020202020204" pitchFamily="34" charset="0"/>
              <a:buChar char="•"/>
            </a:pPr>
            <a:r>
              <a:rPr lang="en-US" sz="1600" dirty="0">
                <a:latin typeface="+mn-lt"/>
              </a:rPr>
              <a:t>Financial regulations (e.g., BCBS 239)</a:t>
            </a:r>
          </a:p>
          <a:p>
            <a:pPr marL="609587" lvl="1" indent="-380990">
              <a:spcAft>
                <a:spcPts val="800"/>
              </a:spcAft>
              <a:buFont typeface="Arial" panose="020B0604020202020204" pitchFamily="34" charset="0"/>
              <a:buChar char="•"/>
            </a:pPr>
            <a:r>
              <a:rPr lang="en-US" sz="1600" dirty="0">
                <a:latin typeface="+mn-lt"/>
              </a:rPr>
              <a:t>Industry regulations (e.g., PDPA, GDPR, CCPA)</a:t>
            </a:r>
          </a:p>
          <a:p>
            <a:pPr marL="380990" indent="-380990">
              <a:spcAft>
                <a:spcPts val="800"/>
              </a:spcAft>
              <a:buFont typeface="Arial" panose="020B0604020202020204" pitchFamily="34" charset="0"/>
              <a:buChar char="•"/>
            </a:pPr>
            <a:r>
              <a:rPr lang="en-US" sz="1600" b="1" dirty="0"/>
              <a:t>Trust in the data </a:t>
            </a:r>
            <a:r>
              <a:rPr lang="en-US" sz="1600" dirty="0"/>
              <a:t>used for analytics and AI</a:t>
            </a:r>
            <a:endParaRPr lang="en-US" sz="1600" b="1" dirty="0">
              <a:latin typeface="+mn-lt"/>
            </a:endParaRPr>
          </a:p>
          <a:p>
            <a:pPr marL="380990" indent="-380990">
              <a:spcAft>
                <a:spcPts val="800"/>
              </a:spcAft>
              <a:buFont typeface="Arial" panose="020B0604020202020204" pitchFamily="34" charset="0"/>
              <a:buChar char="•"/>
            </a:pPr>
            <a:r>
              <a:rPr lang="en-US" sz="1600" b="1" dirty="0">
                <a:latin typeface="+mn-lt"/>
              </a:rPr>
              <a:t>Impact analysis </a:t>
            </a:r>
          </a:p>
          <a:p>
            <a:pPr marL="609587" lvl="1" indent="-380990">
              <a:spcAft>
                <a:spcPts val="800"/>
              </a:spcAft>
              <a:buFont typeface="Arial" panose="020B0604020202020204" pitchFamily="34" charset="0"/>
              <a:buChar char="•"/>
            </a:pPr>
            <a:r>
              <a:rPr lang="en-US" sz="1600" dirty="0">
                <a:latin typeface="+mn-lt"/>
              </a:rPr>
              <a:t>Assess how changes will affect downstream consumption</a:t>
            </a:r>
          </a:p>
          <a:p>
            <a:pPr marL="380990" indent="-380990">
              <a:spcAft>
                <a:spcPts val="800"/>
              </a:spcAft>
              <a:buFont typeface="Arial" panose="020B0604020202020204" pitchFamily="34" charset="0"/>
              <a:buChar char="•"/>
            </a:pPr>
            <a:r>
              <a:rPr lang="en-US" sz="1600" b="1" dirty="0">
                <a:latin typeface="+mn-lt"/>
              </a:rPr>
              <a:t>Root cause analysis</a:t>
            </a:r>
          </a:p>
          <a:p>
            <a:pPr marL="609587" lvl="1" indent="-380990">
              <a:spcAft>
                <a:spcPts val="800"/>
              </a:spcAft>
              <a:buFont typeface="Arial" panose="020B0604020202020204" pitchFamily="34" charset="0"/>
              <a:buChar char="•"/>
            </a:pPr>
            <a:r>
              <a:rPr lang="en-US" sz="1600" dirty="0">
                <a:latin typeface="+mn-lt"/>
              </a:rPr>
              <a:t>Diagnosing issues and discrepancies in data and reports</a:t>
            </a:r>
          </a:p>
          <a:p>
            <a:pPr marL="380990" indent="-380990">
              <a:spcAft>
                <a:spcPts val="800"/>
              </a:spcAft>
              <a:buFont typeface="Arial" panose="020B0604020202020204" pitchFamily="34" charset="0"/>
              <a:buChar char="•"/>
            </a:pPr>
            <a:r>
              <a:rPr lang="en-US" sz="1600" dirty="0">
                <a:latin typeface="+mn-lt"/>
              </a:rPr>
              <a:t>Assessing the </a:t>
            </a:r>
            <a:r>
              <a:rPr lang="en-US" sz="1600" b="1" dirty="0">
                <a:latin typeface="+mn-lt"/>
              </a:rPr>
              <a:t>reproducibility</a:t>
            </a:r>
            <a:r>
              <a:rPr lang="en-US" sz="1600" dirty="0">
                <a:latin typeface="+mn-lt"/>
              </a:rPr>
              <a:t> of reports and models</a:t>
            </a:r>
          </a:p>
          <a:p>
            <a:pPr marL="380990" indent="-380990">
              <a:spcAft>
                <a:spcPts val="800"/>
              </a:spcAft>
              <a:buFont typeface="Arial" panose="020B0604020202020204" pitchFamily="34" charset="0"/>
              <a:buChar char="•"/>
            </a:pPr>
            <a:r>
              <a:rPr lang="en-US" sz="1600" dirty="0">
                <a:latin typeface="+mn-lt"/>
              </a:rPr>
              <a:t>Capture of business processes across the organization</a:t>
            </a:r>
          </a:p>
        </p:txBody>
      </p:sp>
      <p:sp>
        <p:nvSpPr>
          <p:cNvPr id="3" name="Footer Placeholder 4">
            <a:extLst>
              <a:ext uri="{FF2B5EF4-FFF2-40B4-BE49-F238E27FC236}">
                <a16:creationId xmlns:a16="http://schemas.microsoft.com/office/drawing/2014/main" id="{ABC32C09-CC30-5AF6-9566-97C633516FD0}"/>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Tree>
    <p:extLst>
      <p:ext uri="{BB962C8B-B14F-4D97-AF65-F5344CB8AC3E}">
        <p14:creationId xmlns:p14="http://schemas.microsoft.com/office/powerpoint/2010/main" val="2969814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sz="8800" b="1" dirty="0"/>
              <a:t>Data Lineage </a:t>
            </a:r>
            <a:br>
              <a:rPr lang="en-US" sz="8800" b="1" dirty="0"/>
            </a:br>
            <a:r>
              <a:rPr lang="en-US" sz="8800" b="1" dirty="0"/>
              <a:t>User Flow</a:t>
            </a:r>
            <a:endParaRPr lang="en-US" sz="8800" dirty="0"/>
          </a:p>
        </p:txBody>
      </p:sp>
      <p:sp>
        <p:nvSpPr>
          <p:cNvPr id="4" name="Slide Number Placeholde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54</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a:extLst>
              <a:ext uri="{FF2B5EF4-FFF2-40B4-BE49-F238E27FC236}">
                <a16:creationId xmlns:a16="http://schemas.microsoft.com/office/drawing/2014/main" id="{2848A914-A385-8F9C-981F-4E8930BEE260}"/>
              </a:ext>
            </a:extLst>
          </p:cNvPr>
          <p:cNvSpPr>
            <a:spLocks noGrp="1"/>
          </p:cNvSpPr>
          <p:nvPr>
            <p:ph type="ftr" sz="quarter" idx="10"/>
          </p:nvPr>
        </p:nvSpPr>
        <p:spPr>
          <a:xfrm>
            <a:off x="304889" y="6400801"/>
            <a:ext cx="5486313" cy="222249"/>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Lineage / IBM Technology / June 2023 / © 2023 IBM Corporation</a:t>
            </a:r>
          </a:p>
        </p:txBody>
      </p:sp>
      <p:sp>
        <p:nvSpPr>
          <p:cNvPr id="3" name="TextBox 2">
            <a:extLst>
              <a:ext uri="{FF2B5EF4-FFF2-40B4-BE49-F238E27FC236}">
                <a16:creationId xmlns:a16="http://schemas.microsoft.com/office/drawing/2014/main" id="{559F9FBD-FCF9-5944-1F05-392FE94D324E}"/>
              </a:ext>
            </a:extLst>
          </p:cNvPr>
          <p:cNvSpPr txBox="1"/>
          <p:nvPr/>
        </p:nvSpPr>
        <p:spPr>
          <a:xfrm>
            <a:off x="182882" y="3058161"/>
            <a:ext cx="9168388" cy="902683"/>
          </a:xfrm>
          <a:prstGeom prst="rect">
            <a:avLst/>
          </a:prstGeom>
          <a:noFill/>
        </p:spPr>
        <p:txBody>
          <a:bodyPr wrap="square" lIns="121920" tIns="121920" rIns="121920" bIns="121920" rtlCol="0">
            <a:spAutoFit/>
          </a:bodyPr>
          <a:lstStyle/>
          <a:p>
            <a:pPr marL="380990" marR="0" lvl="0" indent="-380990" algn="l" defTabSz="914621" rtl="0" eaLnBrk="1" fontAlgn="auto" latinLnBrk="0" hangingPunct="1">
              <a:lnSpc>
                <a:spcPct val="100000"/>
              </a:lnSpc>
              <a:spcBef>
                <a:spcPts val="0"/>
              </a:spcBef>
              <a:spcAft>
                <a:spcPts val="0"/>
              </a:spcAft>
              <a:buClrTx/>
              <a:buSzTx/>
              <a:buFont typeface="Wingdings" pitchFamily="2" charset="2"/>
              <a:buChar char="§"/>
              <a:tabLst/>
              <a:defRPr/>
            </a:pPr>
            <a:r>
              <a:rPr kumimoji="0" lang="en-US" sz="21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Business Lineage</a:t>
            </a:r>
          </a:p>
          <a:p>
            <a:pPr marL="380990" marR="0" lvl="0" indent="-380990" algn="l" defTabSz="914621" rtl="0" eaLnBrk="1" fontAlgn="auto" latinLnBrk="0" hangingPunct="1">
              <a:lnSpc>
                <a:spcPct val="100000"/>
              </a:lnSpc>
              <a:spcBef>
                <a:spcPts val="0"/>
              </a:spcBef>
              <a:spcAft>
                <a:spcPts val="0"/>
              </a:spcAft>
              <a:buClrTx/>
              <a:buSzTx/>
              <a:buFont typeface="Wingdings" pitchFamily="2" charset="2"/>
              <a:buChar char="§"/>
              <a:tabLst/>
              <a:defRPr/>
            </a:pPr>
            <a:r>
              <a:rPr kumimoji="0" lang="en-US" sz="21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Technical Lineage</a:t>
            </a:r>
          </a:p>
        </p:txBody>
      </p:sp>
    </p:spTree>
    <p:extLst>
      <p:ext uri="{BB962C8B-B14F-4D97-AF65-F5344CB8AC3E}">
        <p14:creationId xmlns:p14="http://schemas.microsoft.com/office/powerpoint/2010/main" val="235887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14877-18C6-7B64-9D81-9B62F659848A}"/>
              </a:ext>
            </a:extLst>
          </p:cNvPr>
          <p:cNvSpPr>
            <a:spLocks noGrp="1"/>
          </p:cNvSpPr>
          <p:nvPr>
            <p:ph type="title"/>
          </p:nvPr>
        </p:nvSpPr>
        <p:spPr/>
        <p:txBody>
          <a:bodyPr/>
          <a:lstStyle/>
          <a:p>
            <a:r>
              <a:rPr lang="en-US" b="1" dirty="0"/>
              <a:t>A1.1A.7, A1.1A.8, B1.3.7, B1.3.11 &amp; B1.3.12: What is Data Virtualization</a:t>
            </a:r>
          </a:p>
        </p:txBody>
      </p:sp>
      <p:sp>
        <p:nvSpPr>
          <p:cNvPr id="21" name="Title 5">
            <a:extLst>
              <a:ext uri="{FF2B5EF4-FFF2-40B4-BE49-F238E27FC236}">
                <a16:creationId xmlns:a16="http://schemas.microsoft.com/office/drawing/2014/main" id="{A2D690D7-7607-169C-DF39-245FC631AED3}"/>
              </a:ext>
            </a:extLst>
          </p:cNvPr>
          <p:cNvSpPr txBox="1">
            <a:spLocks/>
          </p:cNvSpPr>
          <p:nvPr/>
        </p:nvSpPr>
        <p:spPr>
          <a:xfrm>
            <a:off x="302217" y="1443640"/>
            <a:ext cx="11503960" cy="81164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marL="0" marR="0" lvl="0" indent="0" algn="l" defTabSz="608335" rtl="0" eaLnBrk="1" fontAlgn="base" latinLnBrk="0" hangingPunct="1">
              <a:lnSpc>
                <a:spcPct val="90000"/>
              </a:lnSpc>
              <a:spcBef>
                <a:spcPct val="0"/>
              </a:spcBef>
              <a:spcAft>
                <a:spcPct val="0"/>
              </a:spcAft>
              <a:buClrTx/>
              <a:buSzTx/>
              <a:buFontTx/>
              <a:buNone/>
              <a:tabLst/>
              <a:defRPr/>
            </a:pPr>
            <a:r>
              <a:rPr kumimoji="0" lang="en-US" sz="1867" b="0" i="0" u="none" strike="noStrike" kern="0" cap="none" spc="0" normalizeH="0" baseline="0" noProof="0" dirty="0">
                <a:ln>
                  <a:noFill/>
                </a:ln>
                <a:solidFill>
                  <a:srgbClr val="011E53"/>
                </a:solidFill>
                <a:effectLst/>
                <a:uLnTx/>
                <a:uFillTx/>
                <a:latin typeface="Arial"/>
                <a:cs typeface="Arial"/>
              </a:rPr>
              <a:t>Data virtualization enables access to physical data from various sources, in a virtual manner, so that the</a:t>
            </a:r>
            <a:br>
              <a:rPr kumimoji="0" lang="en-US" sz="1867" b="0" i="0" u="none" strike="noStrike" kern="0" cap="none" spc="0" normalizeH="0" baseline="0" noProof="0" dirty="0">
                <a:ln>
                  <a:noFill/>
                </a:ln>
                <a:solidFill>
                  <a:srgbClr val="011E53"/>
                </a:solidFill>
                <a:effectLst/>
                <a:uLnTx/>
                <a:uFillTx/>
                <a:latin typeface="Arial"/>
                <a:cs typeface="Arial"/>
              </a:rPr>
            </a:br>
            <a:r>
              <a:rPr kumimoji="0" lang="en-US" sz="1867" b="0" i="0" u="none" strike="noStrike" kern="0" cap="none" spc="0" normalizeH="0" baseline="0" noProof="0" dirty="0">
                <a:ln>
                  <a:noFill/>
                </a:ln>
                <a:solidFill>
                  <a:srgbClr val="011E53"/>
                </a:solidFill>
                <a:effectLst/>
                <a:uLnTx/>
                <a:uFillTx/>
                <a:latin typeface="Arial"/>
                <a:cs typeface="Arial"/>
              </a:rPr>
              <a:t>data can be accessed, manipulated, and analyzed, without needing to know its physical format or location, and without having to move or copy it.</a:t>
            </a:r>
            <a:endParaRPr kumimoji="0" lang="en-US" sz="5096" b="0" i="0" u="none" strike="noStrike" kern="1200" cap="none" spc="0" normalizeH="0" baseline="0" noProof="0" dirty="0">
              <a:ln>
                <a:noFill/>
              </a:ln>
              <a:solidFill>
                <a:srgbClr val="011E53"/>
              </a:solidFill>
              <a:effectLst/>
              <a:uLnTx/>
              <a:uFillTx/>
              <a:latin typeface="Arial"/>
            </a:endParaRPr>
          </a:p>
        </p:txBody>
      </p:sp>
      <p:sp>
        <p:nvSpPr>
          <p:cNvPr id="22" name="Text Placeholder 5">
            <a:extLst>
              <a:ext uri="{FF2B5EF4-FFF2-40B4-BE49-F238E27FC236}">
                <a16:creationId xmlns:a16="http://schemas.microsoft.com/office/drawing/2014/main" id="{1B43390A-9E22-60C7-CB82-1F4908088CA6}"/>
              </a:ext>
            </a:extLst>
          </p:cNvPr>
          <p:cNvSpPr txBox="1">
            <a:spLocks/>
          </p:cNvSpPr>
          <p:nvPr/>
        </p:nvSpPr>
        <p:spPr>
          <a:xfrm>
            <a:off x="363255" y="2497866"/>
            <a:ext cx="6496581" cy="4209691"/>
          </a:xfrm>
          <a:prstGeom prst="rect">
            <a:avLst/>
          </a:prstGeom>
          <a:noFill/>
        </p:spPr>
        <p:txBody>
          <a:bodyPr vert="horz" lIns="91440" tIns="0" rIns="0" bIns="0" rtlCol="0" anchor="t" anchorCtr="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564711" rtl="0" eaLnBrk="1" fontAlgn="base" latinLnBrk="0" hangingPunct="1">
              <a:lnSpc>
                <a:spcPct val="100000"/>
              </a:lnSpc>
              <a:spcBef>
                <a:spcPts val="0"/>
              </a:spcBef>
              <a:spcAft>
                <a:spcPct val="0"/>
              </a:spcAft>
              <a:buClrTx/>
              <a:buSzTx/>
              <a:buFont typeface="Arial"/>
              <a:buNone/>
              <a:tabLst/>
              <a:defRPr/>
            </a:pP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Connect, access, and govern any data without the</a:t>
            </a:r>
            <a:b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b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need for data movement</a:t>
            </a:r>
          </a:p>
          <a:p>
            <a:pPr marL="300559" marR="0" lvl="1" indent="-213779" algn="l" defTabSz="564711" rtl="0" eaLnBrk="1" fontAlgn="base" latinLnBrk="0" hangingPunct="1">
              <a:lnSpc>
                <a:spcPct val="100000"/>
              </a:lnSpc>
              <a:spcBef>
                <a:spcPts val="400"/>
              </a:spcBef>
              <a:spcAft>
                <a:spcPct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Access structured and unstructured disparate data on</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demand, without the need for ETL or creation of copies.</a:t>
            </a:r>
            <a:endParaRPr kumimoji="0" lang="en-US" sz="1400" b="1"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endParaRPr kumimoji="0" lang="en-US" sz="1400" b="1"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Abstract complexity from data consumers</a:t>
            </a:r>
            <a:r>
              <a:rPr kumimoji="0" lang="en-US" sz="1600" b="0" i="0" u="none" strike="noStrike" kern="1200" cap="none" spc="0" normalizeH="0" baseline="0" noProof="0" dirty="0">
                <a:ln>
                  <a:noFill/>
                </a:ln>
                <a:solidFill>
                  <a:srgbClr val="0F62FE"/>
                </a:solidFill>
                <a:effectLst/>
                <a:uLnTx/>
                <a:uFillTx/>
                <a:latin typeface="Arial" panose="020B0604020202020204"/>
                <a:cs typeface="Arial" charset="0"/>
              </a:rPr>
              <a:t> </a:t>
            </a:r>
          </a:p>
          <a:p>
            <a:pPr marL="300559" marR="0" lvl="1" indent="-209545" algn="l" defTabSz="564711" rtl="0" eaLnBrk="1" fontAlgn="base" latinLnBrk="0" hangingPunct="1">
              <a:lnSpc>
                <a:spcPct val="100000"/>
              </a:lnSpc>
              <a:spcBef>
                <a:spcPts val="400"/>
              </a:spcBef>
              <a:spcAft>
                <a:spcPct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A virtual semantic layer across all your data sources allows users</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to quickly connect to, join, and analyze data from multiple sources</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without needing to understand back-end database technologies.</a:t>
            </a:r>
          </a:p>
          <a:p>
            <a:pPr marL="0" marR="0" lvl="0" indent="0" algn="l" defTabSz="564711" rtl="0" eaLnBrk="1" fontAlgn="base" latinLnBrk="0" hangingPunct="1">
              <a:lnSpc>
                <a:spcPct val="100000"/>
              </a:lnSpc>
              <a:spcBef>
                <a:spcPts val="0"/>
              </a:spcBef>
              <a:spcAft>
                <a:spcPct val="0"/>
              </a:spcAft>
              <a:buClrTx/>
              <a:buSzTx/>
              <a:buFont typeface="Arial"/>
              <a:buNone/>
              <a:tabLst/>
              <a:defRPr/>
            </a:pPr>
            <a:endParaRPr kumimoji="0" lang="en-US" sz="1400" b="1"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Create virtual views over multiple data sources</a:t>
            </a:r>
          </a:p>
          <a:p>
            <a:pPr marL="300559" marR="0" lvl="1" indent="-213779" algn="l" defTabSz="564711" rtl="0" eaLnBrk="1" fontAlgn="base" latinLnBrk="0" hangingPunct="1">
              <a:lnSpc>
                <a:spcPct val="100000"/>
              </a:lnSpc>
              <a:spcBef>
                <a:spcPts val="400"/>
              </a:spcBef>
              <a:spcAft>
                <a:spcPct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No need for transformations; create a virtual view of</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required data that can be shared within your organization.</a:t>
            </a:r>
            <a:endParaRPr kumimoji="0" lang="en-US" sz="1400" b="0"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endParaRPr kumimoji="0" lang="en-US" sz="1400" b="1" i="0" u="none" strike="noStrike" kern="1200" cap="none" spc="0" normalizeH="0" baseline="0" noProof="0" dirty="0">
              <a:ln>
                <a:noFill/>
              </a:ln>
              <a:solidFill>
                <a:srgbClr val="000000"/>
              </a:solidFill>
              <a:effectLst/>
              <a:uLnTx/>
              <a:uFillTx/>
              <a:latin typeface="Arial" panose="020B0604020202020204"/>
              <a:cs typeface="Arial" charset="0"/>
            </a:endParaRPr>
          </a:p>
          <a:p>
            <a:pPr marL="0" marR="0" lvl="0" indent="0" algn="l" defTabSz="564711" rtl="0" eaLnBrk="1" fontAlgn="base" latinLnBrk="0" hangingPunct="1">
              <a:lnSpc>
                <a:spcPct val="100000"/>
              </a:lnSpc>
              <a:spcBef>
                <a:spcPts val="0"/>
              </a:spcBef>
              <a:spcAft>
                <a:spcPct val="0"/>
              </a:spcAft>
              <a:buClrTx/>
              <a:buSzTx/>
              <a:buFont typeface="Arial"/>
              <a:buNone/>
              <a:tabLst/>
              <a:defRPr/>
            </a:pPr>
            <a:r>
              <a:rPr kumimoji="0" lang="en-US" sz="1600" b="1" i="0" u="none" strike="noStrike" kern="1200" cap="none" spc="0" normalizeH="0" baseline="0" noProof="0" dirty="0">
                <a:ln>
                  <a:noFill/>
                </a:ln>
                <a:solidFill>
                  <a:srgbClr val="0F62FE"/>
                </a:solidFill>
                <a:effectLst/>
                <a:uLnTx/>
                <a:uFillTx/>
                <a:latin typeface="Arial" panose="020B0604020202020204"/>
                <a:cs typeface="Arial" charset="0"/>
              </a:rPr>
              <a:t>Governance integration and security</a:t>
            </a:r>
          </a:p>
          <a:p>
            <a:pPr marL="300559" marR="0" lvl="1" indent="-213779" algn="l" defTabSz="564711" rtl="0" eaLnBrk="1" fontAlgn="base" latinLnBrk="0" hangingPunct="1">
              <a:lnSpc>
                <a:spcPct val="100000"/>
              </a:lnSpc>
              <a:spcBef>
                <a:spcPts val="400"/>
              </a:spcBef>
              <a:spcAft>
                <a:spcPct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Controlled, governed and secure access to virtual data sets</a:t>
            </a:r>
            <a:b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br>
            <a:r>
              <a:rPr kumimoji="0" lang="en-US" sz="1400" b="0" i="1" u="none" strike="noStrike" kern="1200" cap="none" spc="0" normalizeH="0" baseline="0" noProof="0" dirty="0">
                <a:ln>
                  <a:noFill/>
                </a:ln>
                <a:solidFill>
                  <a:srgbClr val="000000"/>
                </a:solidFill>
                <a:effectLst/>
                <a:uLnTx/>
                <a:uFillTx/>
                <a:latin typeface="Arial" panose="020B0604020202020204"/>
                <a:cs typeface="Arial" charset="0"/>
              </a:rPr>
              <a:t>through native integration with Watson Knowledge Catalog</a:t>
            </a:r>
            <a:r>
              <a:rPr kumimoji="0" lang="en-US" sz="1600" b="0" i="1" u="none" strike="noStrike" kern="1200" cap="none" spc="0" normalizeH="0" baseline="0" noProof="0" dirty="0">
                <a:ln>
                  <a:noFill/>
                </a:ln>
                <a:solidFill>
                  <a:srgbClr val="000000"/>
                </a:solidFill>
                <a:effectLst/>
                <a:uLnTx/>
                <a:uFillTx/>
                <a:latin typeface="Arial" panose="020B0604020202020204"/>
                <a:cs typeface="Arial" charset="0"/>
              </a:rPr>
              <a:t>.</a:t>
            </a:r>
            <a:endParaRPr kumimoji="0" lang="en-US" sz="1600" b="0" i="0" u="none" strike="noStrike" kern="1200" cap="none" spc="0" normalizeH="0" baseline="0" noProof="0" dirty="0">
              <a:ln>
                <a:noFill/>
              </a:ln>
              <a:solidFill>
                <a:srgbClr val="000000"/>
              </a:solidFill>
              <a:effectLst/>
              <a:uLnTx/>
              <a:uFillTx/>
              <a:latin typeface="Arial" panose="020B0604020202020204"/>
              <a:cs typeface="Arial" charset="0"/>
            </a:endParaRPr>
          </a:p>
        </p:txBody>
      </p:sp>
      <p:sp>
        <p:nvSpPr>
          <p:cNvPr id="23" name="Cylinder 22">
            <a:extLst>
              <a:ext uri="{FF2B5EF4-FFF2-40B4-BE49-F238E27FC236}">
                <a16:creationId xmlns:a16="http://schemas.microsoft.com/office/drawing/2014/main" id="{64E3753E-F0AC-3589-DEF1-A065F04CFE9A}"/>
              </a:ext>
            </a:extLst>
          </p:cNvPr>
          <p:cNvSpPr/>
          <p:nvPr/>
        </p:nvSpPr>
        <p:spPr bwMode="auto">
          <a:xfrm>
            <a:off x="7138372" y="3164139"/>
            <a:ext cx="4470081" cy="963737"/>
          </a:xfrm>
          <a:prstGeom prst="can">
            <a:avLst>
              <a:gd name="adj" fmla="val 21403"/>
            </a:avLst>
          </a:prstGeom>
          <a:solidFill>
            <a:srgbClr val="F2F2F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CA"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4" name="Flowchart: Magnetic Disk 23">
            <a:extLst>
              <a:ext uri="{FF2B5EF4-FFF2-40B4-BE49-F238E27FC236}">
                <a16:creationId xmlns:a16="http://schemas.microsoft.com/office/drawing/2014/main" id="{1EE2DFDD-A0D6-9E38-2A07-699373E7E733}"/>
              </a:ext>
            </a:extLst>
          </p:cNvPr>
          <p:cNvSpPr/>
          <p:nvPr/>
        </p:nvSpPr>
        <p:spPr bwMode="auto">
          <a:xfrm>
            <a:off x="10362860" y="4792950"/>
            <a:ext cx="1219199" cy="1616035"/>
          </a:xfrm>
          <a:prstGeom prst="flowChartMagneticDisk">
            <a:avLst/>
          </a:prstGeom>
          <a:solidFill>
            <a:schemeClr val="accent5">
              <a:lumMod val="20000"/>
              <a:lumOff val="8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5" name="Flowchart: Magnetic Disk 24">
            <a:extLst>
              <a:ext uri="{FF2B5EF4-FFF2-40B4-BE49-F238E27FC236}">
                <a16:creationId xmlns:a16="http://schemas.microsoft.com/office/drawing/2014/main" id="{E3A5257A-377B-B1E6-FB73-DCF265133FD6}"/>
              </a:ext>
            </a:extLst>
          </p:cNvPr>
          <p:cNvSpPr/>
          <p:nvPr/>
        </p:nvSpPr>
        <p:spPr bwMode="auto">
          <a:xfrm>
            <a:off x="8759873" y="4792951"/>
            <a:ext cx="1219199" cy="1616035"/>
          </a:xfrm>
          <a:prstGeom prst="flowChartMagneticDisk">
            <a:avLst/>
          </a:prstGeom>
          <a:solidFill>
            <a:schemeClr val="accent3">
              <a:lumMod val="20000"/>
              <a:lumOff val="8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6" name="Flowchart: Magnetic Disk 25">
            <a:extLst>
              <a:ext uri="{FF2B5EF4-FFF2-40B4-BE49-F238E27FC236}">
                <a16:creationId xmlns:a16="http://schemas.microsoft.com/office/drawing/2014/main" id="{DCB4DAA5-37B2-0EB3-1379-2844B470DC3E}"/>
              </a:ext>
            </a:extLst>
          </p:cNvPr>
          <p:cNvSpPr/>
          <p:nvPr/>
        </p:nvSpPr>
        <p:spPr bwMode="auto">
          <a:xfrm>
            <a:off x="7156887" y="4792952"/>
            <a:ext cx="1219199" cy="1616035"/>
          </a:xfrm>
          <a:prstGeom prst="flowChartMagneticDisk">
            <a:avLst/>
          </a:prstGeom>
          <a:solidFill>
            <a:schemeClr val="accent1">
              <a:lumMod val="20000"/>
              <a:lumOff val="8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7" name="Picture 6" descr="table.png">
            <a:extLst>
              <a:ext uri="{FF2B5EF4-FFF2-40B4-BE49-F238E27FC236}">
                <a16:creationId xmlns:a16="http://schemas.microsoft.com/office/drawing/2014/main" id="{65940B1F-86A5-0116-7A3F-C89CE6133C96}"/>
              </a:ext>
            </a:extLst>
          </p:cNvPr>
          <p:cNvPicPr>
            <a:picLocks noChangeAspect="1"/>
          </p:cNvPicPr>
          <p:nvPr/>
        </p:nvPicPr>
        <p:blipFill>
          <a:blip r:embed="rId2">
            <a:duotone>
              <a:schemeClr val="accent1">
                <a:shade val="45000"/>
                <a:satMod val="135000"/>
              </a:schemeClr>
              <a:prstClr val="white"/>
            </a:duotone>
          </a:blip>
          <a:stretch>
            <a:fillRect/>
          </a:stretch>
        </p:blipFill>
        <p:spPr>
          <a:xfrm>
            <a:off x="7372408" y="5407685"/>
            <a:ext cx="776869" cy="776869"/>
          </a:xfrm>
          <a:prstGeom prst="rect">
            <a:avLst/>
          </a:prstGeom>
        </p:spPr>
      </p:pic>
      <p:pic>
        <p:nvPicPr>
          <p:cNvPr id="28" name="Picture 6" descr="table.png">
            <a:extLst>
              <a:ext uri="{FF2B5EF4-FFF2-40B4-BE49-F238E27FC236}">
                <a16:creationId xmlns:a16="http://schemas.microsoft.com/office/drawing/2014/main" id="{4CDE4E70-DAE6-0AB4-4CE7-E3975AD70A75}"/>
              </a:ext>
            </a:extLst>
          </p:cNvPr>
          <p:cNvPicPr>
            <a:picLocks noChangeAspect="1"/>
          </p:cNvPicPr>
          <p:nvPr/>
        </p:nvPicPr>
        <p:blipFill>
          <a:blip r:embed="rId2">
            <a:duotone>
              <a:schemeClr val="accent3">
                <a:shade val="45000"/>
                <a:satMod val="135000"/>
              </a:schemeClr>
              <a:prstClr val="white"/>
            </a:duotone>
          </a:blip>
          <a:stretch>
            <a:fillRect/>
          </a:stretch>
        </p:blipFill>
        <p:spPr>
          <a:xfrm>
            <a:off x="8988993" y="5407685"/>
            <a:ext cx="776869" cy="776869"/>
          </a:xfrm>
          <a:prstGeom prst="rect">
            <a:avLst/>
          </a:prstGeom>
        </p:spPr>
      </p:pic>
      <p:pic>
        <p:nvPicPr>
          <p:cNvPr id="29" name="Picture 6" descr="table.png">
            <a:extLst>
              <a:ext uri="{FF2B5EF4-FFF2-40B4-BE49-F238E27FC236}">
                <a16:creationId xmlns:a16="http://schemas.microsoft.com/office/drawing/2014/main" id="{16D3DAF4-955F-DC0A-FC0E-7AEE8CF74FCD}"/>
              </a:ext>
            </a:extLst>
          </p:cNvPr>
          <p:cNvPicPr>
            <a:picLocks noChangeAspect="1"/>
          </p:cNvPicPr>
          <p:nvPr/>
        </p:nvPicPr>
        <p:blipFill>
          <a:blip r:embed="rId2">
            <a:duotone>
              <a:schemeClr val="accent5">
                <a:shade val="45000"/>
                <a:satMod val="135000"/>
              </a:schemeClr>
              <a:prstClr val="white"/>
            </a:duotone>
          </a:blip>
          <a:stretch>
            <a:fillRect/>
          </a:stretch>
        </p:blipFill>
        <p:spPr>
          <a:xfrm>
            <a:off x="10606260" y="5407683"/>
            <a:ext cx="776869" cy="776869"/>
          </a:xfrm>
          <a:prstGeom prst="rect">
            <a:avLst/>
          </a:prstGeom>
        </p:spPr>
      </p:pic>
      <p:cxnSp>
        <p:nvCxnSpPr>
          <p:cNvPr id="30" name="Straight Arrow Connector 29">
            <a:extLst>
              <a:ext uri="{FF2B5EF4-FFF2-40B4-BE49-F238E27FC236}">
                <a16:creationId xmlns:a16="http://schemas.microsoft.com/office/drawing/2014/main" id="{8936C718-3717-1893-4007-0F1269961A62}"/>
              </a:ext>
            </a:extLst>
          </p:cNvPr>
          <p:cNvCxnSpPr/>
          <p:nvPr/>
        </p:nvCxnSpPr>
        <p:spPr bwMode="auto">
          <a:xfrm flipV="1">
            <a:off x="7932825" y="4124363"/>
            <a:ext cx="104076" cy="648629"/>
          </a:xfrm>
          <a:prstGeom prst="straightConnector1">
            <a:avLst/>
          </a:prstGeom>
          <a:ln w="28575">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6EFE4ED-71B8-A2B3-8EFA-E92A62BC386A}"/>
              </a:ext>
            </a:extLst>
          </p:cNvPr>
          <p:cNvCxnSpPr>
            <a:cxnSpLocks/>
          </p:cNvCxnSpPr>
          <p:nvPr/>
        </p:nvCxnSpPr>
        <p:spPr bwMode="auto">
          <a:xfrm flipV="1">
            <a:off x="9375010" y="4158918"/>
            <a:ext cx="0" cy="591639"/>
          </a:xfrm>
          <a:prstGeom prst="straightConnector1">
            <a:avLst/>
          </a:prstGeom>
          <a:ln w="28575">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D4AF82E-AB6F-9E5E-955C-073F5B19AFDA}"/>
              </a:ext>
            </a:extLst>
          </p:cNvPr>
          <p:cNvCxnSpPr>
            <a:cxnSpLocks/>
          </p:cNvCxnSpPr>
          <p:nvPr/>
        </p:nvCxnSpPr>
        <p:spPr bwMode="auto">
          <a:xfrm flipH="1" flipV="1">
            <a:off x="10676190" y="4124363"/>
            <a:ext cx="119811" cy="633461"/>
          </a:xfrm>
          <a:prstGeom prst="straightConnector1">
            <a:avLst/>
          </a:prstGeom>
          <a:ln w="28575">
            <a:solidFill>
              <a:schemeClr val="tx1"/>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3" name="Picture 6" descr="table.png">
            <a:extLst>
              <a:ext uri="{FF2B5EF4-FFF2-40B4-BE49-F238E27FC236}">
                <a16:creationId xmlns:a16="http://schemas.microsoft.com/office/drawing/2014/main" id="{6FE8C84C-0DA1-47C2-AE47-D6DEB07124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7827641" y="3431406"/>
            <a:ext cx="479504" cy="479504"/>
          </a:xfrm>
          <a:prstGeom prst="rect">
            <a:avLst/>
          </a:prstGeom>
        </p:spPr>
      </p:pic>
      <p:pic>
        <p:nvPicPr>
          <p:cNvPr id="34" name="Picture 6" descr="table.png">
            <a:extLst>
              <a:ext uri="{FF2B5EF4-FFF2-40B4-BE49-F238E27FC236}">
                <a16:creationId xmlns:a16="http://schemas.microsoft.com/office/drawing/2014/main" id="{3B3FE452-1254-F079-C9BD-D8ED9CC061F7}"/>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9136231" y="3431406"/>
            <a:ext cx="479504" cy="479504"/>
          </a:xfrm>
          <a:prstGeom prst="rect">
            <a:avLst/>
          </a:prstGeom>
        </p:spPr>
      </p:pic>
      <p:pic>
        <p:nvPicPr>
          <p:cNvPr id="35" name="Picture 6" descr="table.png">
            <a:extLst>
              <a:ext uri="{FF2B5EF4-FFF2-40B4-BE49-F238E27FC236}">
                <a16:creationId xmlns:a16="http://schemas.microsoft.com/office/drawing/2014/main" id="{3EFD6A34-80BD-2ACC-7593-F5F39A2C9174}"/>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p:blipFill>
        <p:spPr>
          <a:xfrm>
            <a:off x="10444822" y="3431406"/>
            <a:ext cx="479504" cy="479504"/>
          </a:xfrm>
          <a:prstGeom prst="rect">
            <a:avLst/>
          </a:prstGeom>
        </p:spPr>
      </p:pic>
      <p:sp>
        <p:nvSpPr>
          <p:cNvPr id="36" name="Title 5">
            <a:extLst>
              <a:ext uri="{FF2B5EF4-FFF2-40B4-BE49-F238E27FC236}">
                <a16:creationId xmlns:a16="http://schemas.microsoft.com/office/drawing/2014/main" id="{B2244DF4-4598-E9BD-FC16-6A4D8F767712}"/>
              </a:ext>
            </a:extLst>
          </p:cNvPr>
          <p:cNvSpPr txBox="1">
            <a:spLocks/>
          </p:cNvSpPr>
          <p:nvPr/>
        </p:nvSpPr>
        <p:spPr>
          <a:xfrm>
            <a:off x="8373963" y="6521812"/>
            <a:ext cx="2039624" cy="33618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marL="0" marR="0" lvl="0" indent="0" algn="ctr" defTabSz="914598" rtl="0" eaLnBrk="1" fontAlgn="base" latinLnBrk="0" hangingPunct="1">
              <a:lnSpc>
                <a:spcPct val="9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Arial"/>
                <a:cs typeface="Arial"/>
              </a:rPr>
              <a:t>Physical Tables </a:t>
            </a:r>
            <a:endParaRPr kumimoji="0" lang="en-US" sz="1800" b="0" i="0" u="none" strike="noStrike" kern="1200" cap="none" spc="0" normalizeH="0" baseline="0" noProof="0" dirty="0">
              <a:ln>
                <a:noFill/>
              </a:ln>
              <a:solidFill>
                <a:srgbClr val="000000"/>
              </a:solidFill>
              <a:effectLst/>
              <a:uLnTx/>
              <a:uFillTx/>
              <a:latin typeface="Arial"/>
              <a:cs typeface="Arial"/>
            </a:endParaRPr>
          </a:p>
        </p:txBody>
      </p:sp>
      <p:sp>
        <p:nvSpPr>
          <p:cNvPr id="37" name="Title 5">
            <a:extLst>
              <a:ext uri="{FF2B5EF4-FFF2-40B4-BE49-F238E27FC236}">
                <a16:creationId xmlns:a16="http://schemas.microsoft.com/office/drawing/2014/main" id="{457AA602-C6D9-8CFE-9D18-4C1C2264B844}"/>
              </a:ext>
            </a:extLst>
          </p:cNvPr>
          <p:cNvSpPr txBox="1">
            <a:spLocks/>
          </p:cNvSpPr>
          <p:nvPr/>
        </p:nvSpPr>
        <p:spPr>
          <a:xfrm>
            <a:off x="7661310" y="3891906"/>
            <a:ext cx="3427416" cy="18739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marL="0" marR="0" lvl="0" indent="0" algn="ctr" defTabSz="914598" rtl="0" eaLnBrk="1" fontAlgn="base" latinLnBrk="0" hangingPunct="1">
              <a:lnSpc>
                <a:spcPct val="90000"/>
              </a:lnSpc>
              <a:spcBef>
                <a:spcPct val="0"/>
              </a:spcBef>
              <a:spcAft>
                <a:spcPct val="0"/>
              </a:spcAft>
              <a:buClrTx/>
              <a:buSzTx/>
              <a:buFontTx/>
              <a:buNone/>
              <a:tabLst/>
              <a:defRPr/>
            </a:pPr>
            <a:r>
              <a:rPr kumimoji="0" lang="en-CA" sz="1333" b="0" i="1" u="none" strike="noStrike" kern="1200" cap="none" spc="0" normalizeH="0" baseline="0" noProof="0" dirty="0">
                <a:ln>
                  <a:noFill/>
                </a:ln>
                <a:solidFill>
                  <a:srgbClr val="000000"/>
                </a:solidFill>
                <a:effectLst/>
                <a:uLnTx/>
                <a:uFillTx/>
                <a:latin typeface="Arial"/>
                <a:cs typeface="Arial"/>
              </a:rPr>
              <a:t>Virtual Tables represent the physical data</a:t>
            </a:r>
            <a:endParaRPr kumimoji="0" lang="en-US" sz="1333" b="0" i="1" u="none" strike="noStrike" kern="1200" cap="none" spc="0" normalizeH="0" baseline="0" noProof="0" dirty="0">
              <a:ln>
                <a:noFill/>
              </a:ln>
              <a:solidFill>
                <a:srgbClr val="000000"/>
              </a:solidFill>
              <a:effectLst/>
              <a:uLnTx/>
              <a:uFillTx/>
              <a:latin typeface="Arial"/>
              <a:cs typeface="Arial"/>
            </a:endParaRPr>
          </a:p>
        </p:txBody>
      </p:sp>
      <p:pic>
        <p:nvPicPr>
          <p:cNvPr id="38" name="Picture 37" descr="Shape&#10;&#10;Description automatically generated with low confidence">
            <a:extLst>
              <a:ext uri="{FF2B5EF4-FFF2-40B4-BE49-F238E27FC236}">
                <a16:creationId xmlns:a16="http://schemas.microsoft.com/office/drawing/2014/main" id="{3ED12310-6A12-267D-93B8-FC9B5B93BEF7}"/>
              </a:ext>
            </a:extLst>
          </p:cNvPr>
          <p:cNvPicPr>
            <a:picLocks noChangeAspect="1"/>
          </p:cNvPicPr>
          <p:nvPr/>
        </p:nvPicPr>
        <p:blipFill>
          <a:blip r:embed="rId7"/>
          <a:stretch>
            <a:fillRect/>
          </a:stretch>
        </p:blipFill>
        <p:spPr>
          <a:xfrm>
            <a:off x="8896659" y="1935775"/>
            <a:ext cx="943777" cy="943777"/>
          </a:xfrm>
          <a:prstGeom prst="rect">
            <a:avLst/>
          </a:prstGeom>
        </p:spPr>
      </p:pic>
      <p:sp>
        <p:nvSpPr>
          <p:cNvPr id="39" name="TextBox 38">
            <a:extLst>
              <a:ext uri="{FF2B5EF4-FFF2-40B4-BE49-F238E27FC236}">
                <a16:creationId xmlns:a16="http://schemas.microsoft.com/office/drawing/2014/main" id="{DD0AAE9F-5276-FBA9-8C12-2B5A3FB72C71}"/>
              </a:ext>
            </a:extLst>
          </p:cNvPr>
          <p:cNvSpPr txBox="1"/>
          <p:nvPr/>
        </p:nvSpPr>
        <p:spPr>
          <a:xfrm>
            <a:off x="7081862" y="2776095"/>
            <a:ext cx="4570482" cy="318100"/>
          </a:xfrm>
          <a:prstGeom prst="rect">
            <a:avLst/>
          </a:prstGeom>
          <a:noFill/>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2D9C"/>
                </a:solidFill>
                <a:effectLst/>
                <a:uLnTx/>
                <a:uFillTx/>
                <a:latin typeface="Arial" panose="020B0604020202020204"/>
                <a:ea typeface="+mn-ea"/>
                <a:cs typeface="Arial" charset="0"/>
              </a:rPr>
              <a:t>Appears as if all tables are in the same database </a:t>
            </a:r>
          </a:p>
        </p:txBody>
      </p:sp>
    </p:spTree>
    <p:extLst>
      <p:ext uri="{BB962C8B-B14F-4D97-AF65-F5344CB8AC3E}">
        <p14:creationId xmlns:p14="http://schemas.microsoft.com/office/powerpoint/2010/main" val="1214681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82A5BF-992E-938A-F971-FC57C4B59553}"/>
              </a:ext>
            </a:extLst>
          </p:cNvPr>
          <p:cNvSpPr>
            <a:spLocks noGrp="1"/>
          </p:cNvSpPr>
          <p:nvPr>
            <p:ph type="title"/>
          </p:nvPr>
        </p:nvSpPr>
        <p:spPr/>
        <p:txBody>
          <a:bodyPr/>
          <a:lstStyle/>
          <a:p>
            <a:r>
              <a:rPr lang="en-US" b="1" dirty="0"/>
              <a:t>A1.1A.7, A1.1A.8, B1.3.7, B1.3.11 &amp; B1.3.12: What is IBM Watson Query</a:t>
            </a:r>
          </a:p>
        </p:txBody>
      </p:sp>
      <p:sp>
        <p:nvSpPr>
          <p:cNvPr id="4" name="Rectangle 3">
            <a:extLst>
              <a:ext uri="{FF2B5EF4-FFF2-40B4-BE49-F238E27FC236}">
                <a16:creationId xmlns:a16="http://schemas.microsoft.com/office/drawing/2014/main" id="{694DBABB-8678-07A6-3C5E-2920FD89ADB4}"/>
              </a:ext>
            </a:extLst>
          </p:cNvPr>
          <p:cNvSpPr/>
          <p:nvPr/>
        </p:nvSpPr>
        <p:spPr bwMode="auto">
          <a:xfrm>
            <a:off x="4997363" y="4820275"/>
            <a:ext cx="6671309" cy="1635656"/>
          </a:xfrm>
          <a:prstGeom prst="rect">
            <a:avLst/>
          </a:prstGeom>
          <a:solidFill>
            <a:schemeClr val="bg1">
              <a:lumMod val="95000"/>
            </a:schemeClr>
          </a:solidFill>
          <a:ln w="38100">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marL="0" marR="0" lvl="0" indent="0" algn="ctr" defTabSz="608943" rtl="0" eaLnBrk="1" fontAlgn="base" latinLnBrk="0" hangingPunct="1">
              <a:lnSpc>
                <a:spcPct val="90000"/>
              </a:lnSpc>
              <a:spcBef>
                <a:spcPts val="799"/>
              </a:spcBef>
              <a:spcAft>
                <a:spcPct val="0"/>
              </a:spcAft>
              <a:buClrTx/>
              <a:buSzTx/>
              <a:buFontTx/>
              <a:buNone/>
              <a:tabLst/>
              <a:defRPr/>
            </a:pPr>
            <a:endParaRPr kumimoji="0" lang="en-US" sz="1065"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Title 5">
            <a:extLst>
              <a:ext uri="{FF2B5EF4-FFF2-40B4-BE49-F238E27FC236}">
                <a16:creationId xmlns:a16="http://schemas.microsoft.com/office/drawing/2014/main" id="{6D2BAEF8-333E-3DA4-E752-052289B85094}"/>
              </a:ext>
            </a:extLst>
          </p:cNvPr>
          <p:cNvSpPr txBox="1">
            <a:spLocks/>
          </p:cNvSpPr>
          <p:nvPr/>
        </p:nvSpPr>
        <p:spPr>
          <a:xfrm>
            <a:off x="200670" y="1455708"/>
            <a:ext cx="11220793" cy="9773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22"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34">
                <a:solidFill>
                  <a:srgbClr val="191919"/>
                </a:solidFill>
                <a:latin typeface="HelvNeue Light for IBM" pitchFamily="34" charset="0"/>
              </a:defRPr>
            </a:lvl2pPr>
            <a:lvl3pPr algn="l" rtl="0" eaLnBrk="1" fontAlgn="base" hangingPunct="1">
              <a:lnSpc>
                <a:spcPct val="90000"/>
              </a:lnSpc>
              <a:spcBef>
                <a:spcPct val="0"/>
              </a:spcBef>
              <a:spcAft>
                <a:spcPct val="0"/>
              </a:spcAft>
              <a:defRPr sz="3534">
                <a:solidFill>
                  <a:srgbClr val="191919"/>
                </a:solidFill>
                <a:latin typeface="HelvNeue Light for IBM" pitchFamily="34" charset="0"/>
              </a:defRPr>
            </a:lvl3pPr>
            <a:lvl4pPr algn="l" rtl="0" eaLnBrk="1" fontAlgn="base" hangingPunct="1">
              <a:lnSpc>
                <a:spcPct val="90000"/>
              </a:lnSpc>
              <a:spcBef>
                <a:spcPct val="0"/>
              </a:spcBef>
              <a:spcAft>
                <a:spcPct val="0"/>
              </a:spcAft>
              <a:defRPr sz="3534">
                <a:solidFill>
                  <a:srgbClr val="191919"/>
                </a:solidFill>
                <a:latin typeface="HelvNeue Light for IBM" pitchFamily="34" charset="0"/>
              </a:defRPr>
            </a:lvl4pPr>
            <a:lvl5pPr algn="l" rtl="0" eaLnBrk="1" fontAlgn="base" hangingPunct="1">
              <a:lnSpc>
                <a:spcPct val="90000"/>
              </a:lnSpc>
              <a:spcBef>
                <a:spcPct val="0"/>
              </a:spcBef>
              <a:spcAft>
                <a:spcPct val="0"/>
              </a:spcAft>
              <a:defRPr sz="3534">
                <a:solidFill>
                  <a:srgbClr val="191919"/>
                </a:solidFill>
                <a:latin typeface="HelvNeue Light for IBM" pitchFamily="34" charset="0"/>
              </a:defRPr>
            </a:lvl5pPr>
            <a:lvl6pPr marL="577216" algn="l" rtl="0" eaLnBrk="1" fontAlgn="base" hangingPunct="1">
              <a:lnSpc>
                <a:spcPct val="90000"/>
              </a:lnSpc>
              <a:spcBef>
                <a:spcPct val="0"/>
              </a:spcBef>
              <a:spcAft>
                <a:spcPct val="0"/>
              </a:spcAft>
              <a:defRPr sz="3534">
                <a:solidFill>
                  <a:srgbClr val="191919"/>
                </a:solidFill>
                <a:latin typeface="HelvNeue Light for IBM" pitchFamily="34" charset="0"/>
              </a:defRPr>
            </a:lvl6pPr>
            <a:lvl7pPr marL="1154438" algn="l" rtl="0" eaLnBrk="1" fontAlgn="base" hangingPunct="1">
              <a:lnSpc>
                <a:spcPct val="90000"/>
              </a:lnSpc>
              <a:spcBef>
                <a:spcPct val="0"/>
              </a:spcBef>
              <a:spcAft>
                <a:spcPct val="0"/>
              </a:spcAft>
              <a:defRPr sz="3534">
                <a:solidFill>
                  <a:srgbClr val="191919"/>
                </a:solidFill>
                <a:latin typeface="HelvNeue Light for IBM" pitchFamily="34" charset="0"/>
              </a:defRPr>
            </a:lvl7pPr>
            <a:lvl8pPr marL="1731654" algn="l" rtl="0" eaLnBrk="1" fontAlgn="base" hangingPunct="1">
              <a:lnSpc>
                <a:spcPct val="90000"/>
              </a:lnSpc>
              <a:spcBef>
                <a:spcPct val="0"/>
              </a:spcBef>
              <a:spcAft>
                <a:spcPct val="0"/>
              </a:spcAft>
              <a:defRPr sz="3534">
                <a:solidFill>
                  <a:srgbClr val="191919"/>
                </a:solidFill>
                <a:latin typeface="HelvNeue Light for IBM" pitchFamily="34" charset="0"/>
              </a:defRPr>
            </a:lvl8pPr>
            <a:lvl9pPr marL="2308870" algn="l" rtl="0" eaLnBrk="1" fontAlgn="base" hangingPunct="1">
              <a:lnSpc>
                <a:spcPct val="90000"/>
              </a:lnSpc>
              <a:spcBef>
                <a:spcPct val="0"/>
              </a:spcBef>
              <a:spcAft>
                <a:spcPct val="0"/>
              </a:spcAft>
              <a:defRPr sz="3534">
                <a:solidFill>
                  <a:srgbClr val="191919"/>
                </a:solidFill>
                <a:latin typeface="HelvNeue Light for IBM" pitchFamily="34" charset="0"/>
              </a:defRPr>
            </a:lvl9pPr>
          </a:lstStyle>
          <a:p>
            <a:pPr marL="0" marR="0" lvl="0" indent="0" algn="l" defTabSz="914598" rtl="0" eaLnBrk="1" fontAlgn="base" latinLnBrk="0" hangingPunct="1">
              <a:lnSpc>
                <a:spcPct val="9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11E53"/>
                </a:solidFill>
                <a:effectLst/>
                <a:uLnTx/>
                <a:uFillTx/>
                <a:latin typeface="Arial"/>
                <a:cs typeface="Arial"/>
              </a:rPr>
              <a:t>A universal data access layer that </a:t>
            </a:r>
            <a:r>
              <a:rPr kumimoji="0" lang="en-CA" sz="1800" b="0" i="0" u="sng" strike="noStrike" kern="1200" cap="none" spc="0" normalizeH="0" baseline="0" noProof="0" dirty="0">
                <a:ln>
                  <a:noFill/>
                </a:ln>
                <a:solidFill>
                  <a:srgbClr val="011E53"/>
                </a:solidFill>
                <a:effectLst/>
                <a:uLnTx/>
                <a:uFillTx/>
                <a:latin typeface="Arial"/>
                <a:cs typeface="Arial"/>
              </a:rPr>
              <a:t>automates</a:t>
            </a:r>
            <a:r>
              <a:rPr kumimoji="0" lang="en-CA" sz="1800" b="0" i="0" u="none" strike="noStrike" kern="1200" cap="none" spc="0" normalizeH="0" baseline="0" noProof="0" dirty="0">
                <a:ln>
                  <a:noFill/>
                </a:ln>
                <a:solidFill>
                  <a:srgbClr val="011E53"/>
                </a:solidFill>
                <a:effectLst/>
                <a:uLnTx/>
                <a:uFillTx/>
                <a:latin typeface="Arial"/>
                <a:cs typeface="Arial"/>
              </a:rPr>
              <a:t> how you access and unify data across any source or type (clouds, warehouses, lakes, etc.) with data virtualization, without the need for data movement or replication</a:t>
            </a:r>
            <a:endParaRPr kumimoji="0" lang="en-US" sz="1800" b="0" i="0" u="none" strike="noStrike" kern="1200" cap="none" spc="0" normalizeH="0" baseline="0" noProof="0" dirty="0">
              <a:ln>
                <a:noFill/>
              </a:ln>
              <a:solidFill>
                <a:srgbClr val="011E53"/>
              </a:solidFill>
              <a:effectLst/>
              <a:uLnTx/>
              <a:uFillTx/>
              <a:latin typeface="Arial"/>
              <a:cs typeface="Arial"/>
            </a:endParaRPr>
          </a:p>
        </p:txBody>
      </p:sp>
      <p:sp>
        <p:nvSpPr>
          <p:cNvPr id="6" name="Rectangle 5">
            <a:extLst>
              <a:ext uri="{FF2B5EF4-FFF2-40B4-BE49-F238E27FC236}">
                <a16:creationId xmlns:a16="http://schemas.microsoft.com/office/drawing/2014/main" id="{7C188716-CEED-8EDB-B56D-A81DCE24AC39}"/>
              </a:ext>
            </a:extLst>
          </p:cNvPr>
          <p:cNvSpPr/>
          <p:nvPr/>
        </p:nvSpPr>
        <p:spPr bwMode="auto">
          <a:xfrm>
            <a:off x="10580012" y="3390355"/>
            <a:ext cx="1012333" cy="1222359"/>
          </a:xfrm>
          <a:prstGeom prst="rect">
            <a:avLst/>
          </a:prstGeom>
          <a:solidFill>
            <a:schemeClr val="accent4"/>
          </a:solidFill>
          <a:ln w="6350" cap="flat" cmpd="sng" algn="ctr">
            <a:solidFill>
              <a:schemeClr val="bg1">
                <a:lumMod val="50000"/>
              </a:schemeClr>
            </a:solidFill>
            <a:prstDash val="solid"/>
            <a:miter lim="800000"/>
          </a:ln>
          <a:effectLst/>
        </p:spPr>
        <p:txBody>
          <a:bodyPr rtlCol="0" anchor="ctr"/>
          <a:lstStyle/>
          <a:p>
            <a:pPr marL="0" marR="0" lvl="0" indent="0" algn="ctr" defTabSz="91341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End-to-end Governance, Security, Compliance</a:t>
            </a:r>
          </a:p>
        </p:txBody>
      </p:sp>
      <p:sp>
        <p:nvSpPr>
          <p:cNvPr id="7" name="Rectangle 6">
            <a:extLst>
              <a:ext uri="{FF2B5EF4-FFF2-40B4-BE49-F238E27FC236}">
                <a16:creationId xmlns:a16="http://schemas.microsoft.com/office/drawing/2014/main" id="{BA316967-2964-95CB-4D1B-A6862D6D153E}"/>
              </a:ext>
            </a:extLst>
          </p:cNvPr>
          <p:cNvSpPr/>
          <p:nvPr/>
        </p:nvSpPr>
        <p:spPr bwMode="auto">
          <a:xfrm>
            <a:off x="5043537" y="3374174"/>
            <a:ext cx="814795" cy="1238540"/>
          </a:xfrm>
          <a:prstGeom prst="rect">
            <a:avLst/>
          </a:prstGeom>
          <a:solidFill>
            <a:schemeClr val="accent4"/>
          </a:solidFill>
          <a:ln w="6350" cap="flat" cmpd="sng" algn="ctr">
            <a:solidFill>
              <a:schemeClr val="bg1">
                <a:lumMod val="50000"/>
              </a:schemeClr>
            </a:solidFill>
            <a:prstDash val="solid"/>
            <a:miter lim="800000"/>
          </a:ln>
          <a:effectLst/>
        </p:spPr>
        <p:txBody>
          <a:bodyPr lIns="121920" tIns="121920" rIns="121920" bIns="121920" rtlCol="0" anchor="ctr"/>
          <a:lstStyle/>
          <a:p>
            <a:pPr marL="0" marR="0" lvl="0" indent="0" algn="ctr" defTabSz="913417" rtl="0" eaLnBrk="1" fontAlgn="auto" latinLnBrk="0" hangingPunct="1">
              <a:lnSpc>
                <a:spcPct val="100000"/>
              </a:lnSpc>
              <a:spcBef>
                <a:spcPts val="0"/>
              </a:spcBef>
              <a:spcAft>
                <a:spcPts val="0"/>
              </a:spcAft>
              <a:buClrTx/>
              <a:buSzTx/>
              <a:buFontTx/>
              <a:buNone/>
              <a:tabLst/>
              <a:defRPr/>
            </a:pPr>
            <a:r>
              <a:rPr kumimoji="0" lang="en-US" sz="1065" b="0" i="0" u="none" strike="noStrike" kern="0" cap="none" spc="0" normalizeH="0" baseline="0" noProof="0" dirty="0">
                <a:ln>
                  <a:noFill/>
                </a:ln>
                <a:solidFill>
                  <a:srgbClr val="FFFFFF"/>
                </a:solidFill>
                <a:effectLst/>
                <a:uLnTx/>
                <a:uFillTx/>
                <a:latin typeface="Arial" panose="020B0604020202020204"/>
                <a:ea typeface="+mn-ea"/>
                <a:cs typeface="+mn-cs"/>
              </a:rPr>
              <a:t>Unified Ops</a:t>
            </a:r>
          </a:p>
        </p:txBody>
      </p:sp>
      <p:sp>
        <p:nvSpPr>
          <p:cNvPr id="8" name="Rectangle 7">
            <a:extLst>
              <a:ext uri="{FF2B5EF4-FFF2-40B4-BE49-F238E27FC236}">
                <a16:creationId xmlns:a16="http://schemas.microsoft.com/office/drawing/2014/main" id="{B6D33BFF-9AB6-1166-1D4F-3F12759C6F19}"/>
              </a:ext>
            </a:extLst>
          </p:cNvPr>
          <p:cNvSpPr/>
          <p:nvPr/>
        </p:nvSpPr>
        <p:spPr>
          <a:xfrm>
            <a:off x="5110880" y="5708675"/>
            <a:ext cx="703664" cy="352392"/>
          </a:xfrm>
          <a:prstGeom prst="rect">
            <a:avLst/>
          </a:prstGeom>
          <a:solidFill>
            <a:srgbClr val="FFC000"/>
          </a:solidFill>
          <a:ln w="6350" cap="flat" cmpd="sng" algn="ctr">
            <a:solidFill>
              <a:schemeClr val="accent1"/>
            </a:solidFill>
            <a:prstDash val="solid"/>
            <a:miter lim="800000"/>
          </a:ln>
          <a:effectLst/>
        </p:spPr>
        <p:txBody>
          <a:bodyPr lIns="0" rIns="0"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IBM Cloud</a:t>
            </a:r>
          </a:p>
        </p:txBody>
      </p:sp>
      <p:sp>
        <p:nvSpPr>
          <p:cNvPr id="9" name="Rectangle 8">
            <a:extLst>
              <a:ext uri="{FF2B5EF4-FFF2-40B4-BE49-F238E27FC236}">
                <a16:creationId xmlns:a16="http://schemas.microsoft.com/office/drawing/2014/main" id="{93A3E4EF-69B6-ED6A-81BC-16485646364E}"/>
              </a:ext>
            </a:extLst>
          </p:cNvPr>
          <p:cNvSpPr/>
          <p:nvPr/>
        </p:nvSpPr>
        <p:spPr>
          <a:xfrm>
            <a:off x="8265069" y="5708675"/>
            <a:ext cx="703667"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AWS</a:t>
            </a:r>
          </a:p>
        </p:txBody>
      </p:sp>
      <p:sp>
        <p:nvSpPr>
          <p:cNvPr id="10" name="Can 9">
            <a:extLst>
              <a:ext uri="{FF2B5EF4-FFF2-40B4-BE49-F238E27FC236}">
                <a16:creationId xmlns:a16="http://schemas.microsoft.com/office/drawing/2014/main" id="{F3391957-7074-50BD-88C6-A682505FAFA8}"/>
              </a:ext>
            </a:extLst>
          </p:cNvPr>
          <p:cNvSpPr/>
          <p:nvPr/>
        </p:nvSpPr>
        <p:spPr>
          <a:xfrm>
            <a:off x="5533621" y="5225466"/>
            <a:ext cx="700671" cy="426535"/>
          </a:xfrm>
          <a:prstGeom prst="can">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COS</a:t>
            </a:r>
          </a:p>
        </p:txBody>
      </p:sp>
      <p:sp>
        <p:nvSpPr>
          <p:cNvPr id="11" name="Can 10">
            <a:extLst>
              <a:ext uri="{FF2B5EF4-FFF2-40B4-BE49-F238E27FC236}">
                <a16:creationId xmlns:a16="http://schemas.microsoft.com/office/drawing/2014/main" id="{EC4636CD-ADDD-F8CE-A864-96D92A34739E}"/>
              </a:ext>
            </a:extLst>
          </p:cNvPr>
          <p:cNvSpPr/>
          <p:nvPr/>
        </p:nvSpPr>
        <p:spPr>
          <a:xfrm>
            <a:off x="8258837" y="5225465"/>
            <a:ext cx="703664" cy="414584"/>
          </a:xfrm>
          <a:prstGeom prst="can">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S3</a:t>
            </a:r>
          </a:p>
        </p:txBody>
      </p:sp>
      <p:sp>
        <p:nvSpPr>
          <p:cNvPr id="12" name="Can 11">
            <a:extLst>
              <a:ext uri="{FF2B5EF4-FFF2-40B4-BE49-F238E27FC236}">
                <a16:creationId xmlns:a16="http://schemas.microsoft.com/office/drawing/2014/main" id="{05FB3CA4-1C51-7ADE-1F8C-41E0B8DC31F3}"/>
              </a:ext>
            </a:extLst>
          </p:cNvPr>
          <p:cNvSpPr/>
          <p:nvPr/>
        </p:nvSpPr>
        <p:spPr>
          <a:xfrm>
            <a:off x="10064799" y="5676877"/>
            <a:ext cx="693256" cy="414584"/>
          </a:xfrm>
          <a:prstGeom prst="can">
            <a:avLst/>
          </a:prstGeom>
          <a:solidFill>
            <a:srgbClr val="0070C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Oracle</a:t>
            </a:r>
          </a:p>
        </p:txBody>
      </p:sp>
      <p:sp>
        <p:nvSpPr>
          <p:cNvPr id="13" name="Can 12">
            <a:extLst>
              <a:ext uri="{FF2B5EF4-FFF2-40B4-BE49-F238E27FC236}">
                <a16:creationId xmlns:a16="http://schemas.microsoft.com/office/drawing/2014/main" id="{BEB85E3D-1E13-AAF3-80C8-33CEF8AEEF7D}"/>
              </a:ext>
            </a:extLst>
          </p:cNvPr>
          <p:cNvSpPr/>
          <p:nvPr/>
        </p:nvSpPr>
        <p:spPr>
          <a:xfrm>
            <a:off x="10902981" y="5225465"/>
            <a:ext cx="675775" cy="414584"/>
          </a:xfrm>
          <a:prstGeom prst="can">
            <a:avLst/>
          </a:prstGeom>
          <a:solidFill>
            <a:srgbClr val="0070C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Teradata</a:t>
            </a:r>
          </a:p>
        </p:txBody>
      </p:sp>
      <p:sp>
        <p:nvSpPr>
          <p:cNvPr id="14" name="Can 13">
            <a:extLst>
              <a:ext uri="{FF2B5EF4-FFF2-40B4-BE49-F238E27FC236}">
                <a16:creationId xmlns:a16="http://schemas.microsoft.com/office/drawing/2014/main" id="{2E4B29A4-A29C-58FA-A7C9-453031797EB5}"/>
              </a:ext>
            </a:extLst>
          </p:cNvPr>
          <p:cNvSpPr/>
          <p:nvPr/>
        </p:nvSpPr>
        <p:spPr>
          <a:xfrm>
            <a:off x="6802801" y="5225465"/>
            <a:ext cx="703001" cy="414584"/>
          </a:xfrm>
          <a:prstGeom prst="can">
            <a:avLst/>
          </a:prstGeom>
          <a:solidFill>
            <a:srgbClr val="FFC000"/>
          </a:solidFill>
          <a:ln w="6350" cap="flat" cmpd="sng" algn="ctr">
            <a:solidFill>
              <a:schemeClr val="accent1"/>
            </a:solidFill>
            <a:prstDash val="solid"/>
            <a:miter lim="800000"/>
          </a:ln>
          <a:effectLst/>
        </p:spPr>
        <p:txBody>
          <a:bodyPr tIns="121920"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Blob Storage</a:t>
            </a:r>
          </a:p>
        </p:txBody>
      </p:sp>
      <p:sp>
        <p:nvSpPr>
          <p:cNvPr id="15" name="Rectangle 14">
            <a:extLst>
              <a:ext uri="{FF2B5EF4-FFF2-40B4-BE49-F238E27FC236}">
                <a16:creationId xmlns:a16="http://schemas.microsoft.com/office/drawing/2014/main" id="{43018D4D-A79E-585A-335E-51D75F4104DB}"/>
              </a:ext>
            </a:extLst>
          </p:cNvPr>
          <p:cNvSpPr/>
          <p:nvPr/>
        </p:nvSpPr>
        <p:spPr>
          <a:xfrm>
            <a:off x="6791180" y="5708675"/>
            <a:ext cx="703667"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Azure</a:t>
            </a:r>
          </a:p>
        </p:txBody>
      </p:sp>
      <p:sp>
        <p:nvSpPr>
          <p:cNvPr id="16" name="Rectangle 15">
            <a:extLst>
              <a:ext uri="{FF2B5EF4-FFF2-40B4-BE49-F238E27FC236}">
                <a16:creationId xmlns:a16="http://schemas.microsoft.com/office/drawing/2014/main" id="{DDE6C569-4836-1013-64B1-FE13FAFB6FCD}"/>
              </a:ext>
            </a:extLst>
          </p:cNvPr>
          <p:cNvSpPr/>
          <p:nvPr/>
        </p:nvSpPr>
        <p:spPr>
          <a:xfrm>
            <a:off x="7533283" y="5708675"/>
            <a:ext cx="703667"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GCP</a:t>
            </a:r>
          </a:p>
        </p:txBody>
      </p:sp>
      <p:sp>
        <p:nvSpPr>
          <p:cNvPr id="17" name="Can 16">
            <a:extLst>
              <a:ext uri="{FF2B5EF4-FFF2-40B4-BE49-F238E27FC236}">
                <a16:creationId xmlns:a16="http://schemas.microsoft.com/office/drawing/2014/main" id="{AD48CBCC-4D87-BBB6-5620-E99F15DE5DDE}"/>
              </a:ext>
            </a:extLst>
          </p:cNvPr>
          <p:cNvSpPr/>
          <p:nvPr/>
        </p:nvSpPr>
        <p:spPr>
          <a:xfrm>
            <a:off x="7528537" y="5225466"/>
            <a:ext cx="713156" cy="429047"/>
          </a:xfrm>
          <a:prstGeom prst="can">
            <a:avLst/>
          </a:prstGeom>
          <a:solidFill>
            <a:srgbClr val="FFC000"/>
          </a:solidFill>
          <a:ln w="6350" cap="flat" cmpd="sng" algn="ctr">
            <a:solidFill>
              <a:schemeClr val="accent1"/>
            </a:solidFill>
            <a:prstDash val="solid"/>
            <a:miter lim="800000"/>
          </a:ln>
          <a:effectLst/>
        </p:spPr>
        <p:txBody>
          <a:bodyPr tIns="121920"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Cloud Storge</a:t>
            </a:r>
          </a:p>
        </p:txBody>
      </p:sp>
      <p:sp>
        <p:nvSpPr>
          <p:cNvPr id="18" name="Can 17">
            <a:extLst>
              <a:ext uri="{FF2B5EF4-FFF2-40B4-BE49-F238E27FC236}">
                <a16:creationId xmlns:a16="http://schemas.microsoft.com/office/drawing/2014/main" id="{D6D84261-9B4B-AA23-0D8E-6302C83CC65B}"/>
              </a:ext>
            </a:extLst>
          </p:cNvPr>
          <p:cNvSpPr/>
          <p:nvPr/>
        </p:nvSpPr>
        <p:spPr>
          <a:xfrm>
            <a:off x="9196459" y="5676877"/>
            <a:ext cx="693256" cy="414584"/>
          </a:xfrm>
          <a:prstGeom prst="can">
            <a:avLst/>
          </a:prstGeom>
          <a:solidFill>
            <a:srgbClr val="0070C0"/>
          </a:solidFill>
          <a:ln w="6350" cap="flat" cmpd="sng" algn="ctr">
            <a:solidFill>
              <a:schemeClr val="accent1"/>
            </a:solidFill>
            <a:prstDash val="solid"/>
            <a:miter lim="800000"/>
          </a:ln>
          <a:effectLst/>
        </p:spPr>
        <p:txBody>
          <a:bodyPr lIns="0" tIns="60960" rIns="0"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Snowflake</a:t>
            </a:r>
          </a:p>
        </p:txBody>
      </p:sp>
      <p:sp>
        <p:nvSpPr>
          <p:cNvPr id="19" name="Rectangle 18">
            <a:extLst>
              <a:ext uri="{FF2B5EF4-FFF2-40B4-BE49-F238E27FC236}">
                <a16:creationId xmlns:a16="http://schemas.microsoft.com/office/drawing/2014/main" id="{7C290BE6-2938-1BFC-354E-392ADF7E2699}"/>
              </a:ext>
            </a:extLst>
          </p:cNvPr>
          <p:cNvSpPr/>
          <p:nvPr/>
        </p:nvSpPr>
        <p:spPr bwMode="auto">
          <a:xfrm>
            <a:off x="5975731" y="3723635"/>
            <a:ext cx="4471219" cy="996637"/>
          </a:xfrm>
          <a:prstGeom prst="rect">
            <a:avLst/>
          </a:prstGeom>
          <a:solidFill>
            <a:srgbClr val="003687"/>
          </a:solidFill>
          <a:ln w="6350" cap="flat" cmpd="sng" algn="ctr">
            <a:gradFill>
              <a:gsLst>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rtlCol="0" anchor="t"/>
          <a:lstStyle/>
          <a:p>
            <a:pPr marL="0" marR="0" lvl="0" indent="0" algn="ctr" defTabSz="913417" rtl="0" eaLnBrk="1" fontAlgn="auto" latinLnBrk="0" hangingPunct="1">
              <a:lnSpc>
                <a:spcPct val="100000"/>
              </a:lnSpc>
              <a:spcBef>
                <a:spcPts val="0"/>
              </a:spcBef>
              <a:spcAft>
                <a:spcPts val="0"/>
              </a:spcAft>
              <a:buClrTx/>
              <a:buSzTx/>
              <a:buFontTx/>
              <a:buNone/>
              <a:tabLst/>
              <a:defRPr/>
            </a:pPr>
            <a:r>
              <a:rPr kumimoji="0" lang="en-US" sz="1065" b="1" i="0" u="none" strike="noStrike" kern="0" cap="none" spc="0" normalizeH="0" baseline="0" noProof="0" dirty="0">
                <a:ln>
                  <a:noFill/>
                </a:ln>
                <a:solidFill>
                  <a:srgbClr val="FFFFFF"/>
                </a:solidFill>
                <a:effectLst/>
                <a:uLnTx/>
                <a:uFillTx/>
                <a:latin typeface="Arial" panose="020B0604020202020204"/>
                <a:ea typeface="+mn-ea"/>
                <a:cs typeface="+mn-cs"/>
              </a:rPr>
              <a:t>IBM Watson Query</a:t>
            </a:r>
          </a:p>
        </p:txBody>
      </p:sp>
      <p:sp>
        <p:nvSpPr>
          <p:cNvPr id="20" name="Rectangle 19">
            <a:extLst>
              <a:ext uri="{FF2B5EF4-FFF2-40B4-BE49-F238E27FC236}">
                <a16:creationId xmlns:a16="http://schemas.microsoft.com/office/drawing/2014/main" id="{DB8172F4-5AAB-BA1B-A01F-220DF38742A8}"/>
              </a:ext>
            </a:extLst>
          </p:cNvPr>
          <p:cNvSpPr/>
          <p:nvPr/>
        </p:nvSpPr>
        <p:spPr bwMode="auto">
          <a:xfrm>
            <a:off x="5164631" y="2373997"/>
            <a:ext cx="1943020" cy="598235"/>
          </a:xfrm>
          <a:prstGeom prst="rect">
            <a:avLst/>
          </a:prstGeom>
          <a:solidFill>
            <a:schemeClr val="bg1">
              <a:lumMod val="85000"/>
            </a:schemeClr>
          </a:solid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ctr" anchorCtr="0" compatLnSpc="1">
            <a:prstTxWarp prst="textNoShape">
              <a:avLst/>
            </a:prstTxWarp>
          </a:bodyPr>
          <a:lstStyle/>
          <a:p>
            <a:pPr marL="0" marR="0" lvl="0" indent="0" algn="ctr" defTabSz="608943" rtl="0" eaLnBrk="1" fontAlgn="base" latinLnBrk="0" hangingPunct="1">
              <a:lnSpc>
                <a:spcPct val="90000"/>
              </a:lnSpc>
              <a:spcBef>
                <a:spcPct val="0"/>
              </a:spcBef>
              <a:spcAft>
                <a:spcPct val="0"/>
              </a:spcAft>
              <a:buClrTx/>
              <a:buSzTx/>
              <a:buFontTx/>
              <a:buNone/>
              <a:tabLst/>
              <a:defRPr/>
            </a:pPr>
            <a:r>
              <a:rPr kumimoji="0" lang="en-US" sz="1064" b="1" i="0" u="none" strike="noStrike" kern="0" cap="none" spc="0" normalizeH="0" baseline="0" noProof="0" dirty="0">
                <a:ln>
                  <a:noFill/>
                </a:ln>
                <a:solidFill>
                  <a:srgbClr val="000000"/>
                </a:solidFill>
                <a:effectLst/>
                <a:uLnTx/>
                <a:uFillTx/>
                <a:latin typeface="Arial" panose="020B0604020202020204"/>
                <a:ea typeface="+mn-ea"/>
                <a:cs typeface="+mn-cs"/>
              </a:rPr>
              <a:t>Data Science</a:t>
            </a:r>
          </a:p>
        </p:txBody>
      </p:sp>
      <p:sp>
        <p:nvSpPr>
          <p:cNvPr id="21" name="Rectangle 20">
            <a:extLst>
              <a:ext uri="{FF2B5EF4-FFF2-40B4-BE49-F238E27FC236}">
                <a16:creationId xmlns:a16="http://schemas.microsoft.com/office/drawing/2014/main" id="{EDAE75AC-0053-AD49-088D-584ED9CD7CDE}"/>
              </a:ext>
            </a:extLst>
          </p:cNvPr>
          <p:cNvSpPr/>
          <p:nvPr/>
        </p:nvSpPr>
        <p:spPr bwMode="auto">
          <a:xfrm>
            <a:off x="7232831" y="2373997"/>
            <a:ext cx="1943020" cy="598235"/>
          </a:xfrm>
          <a:prstGeom prst="rect">
            <a:avLst/>
          </a:prstGeom>
          <a:solidFill>
            <a:schemeClr val="bg1">
              <a:lumMod val="85000"/>
            </a:schemeClr>
          </a:solid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ctr" anchorCtr="0" compatLnSpc="1">
            <a:prstTxWarp prst="textNoShape">
              <a:avLst/>
            </a:prstTxWarp>
          </a:bodyP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1064" b="1" i="0" u="none" strike="noStrike" kern="0" cap="none" spc="0" normalizeH="0" baseline="0" noProof="0" dirty="0">
                <a:ln>
                  <a:noFill/>
                </a:ln>
                <a:solidFill>
                  <a:srgbClr val="000000"/>
                </a:solidFill>
                <a:effectLst/>
                <a:uLnTx/>
                <a:uFillTx/>
                <a:latin typeface="Arial" panose="020B0604020202020204"/>
                <a:ea typeface="+mn-ea"/>
                <a:cs typeface="+mn-cs"/>
              </a:rPr>
              <a:t>Business Intelligence </a:t>
            </a:r>
          </a:p>
        </p:txBody>
      </p:sp>
      <p:sp>
        <p:nvSpPr>
          <p:cNvPr id="22" name="Rectangle 21">
            <a:extLst>
              <a:ext uri="{FF2B5EF4-FFF2-40B4-BE49-F238E27FC236}">
                <a16:creationId xmlns:a16="http://schemas.microsoft.com/office/drawing/2014/main" id="{09EE1F11-AEAC-FB7A-7263-010528269865}"/>
              </a:ext>
            </a:extLst>
          </p:cNvPr>
          <p:cNvSpPr/>
          <p:nvPr/>
        </p:nvSpPr>
        <p:spPr bwMode="auto">
          <a:xfrm>
            <a:off x="9314059" y="2373997"/>
            <a:ext cx="1943020" cy="598235"/>
          </a:xfrm>
          <a:prstGeom prst="rect">
            <a:avLst/>
          </a:prstGeom>
          <a:solidFill>
            <a:schemeClr val="bg1">
              <a:lumMod val="85000"/>
            </a:schemeClr>
          </a:solid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ctr" anchorCtr="0" compatLnSpc="1">
            <a:prstTxWarp prst="textNoShape">
              <a:avLst/>
            </a:prstTxWarp>
          </a:bodyPr>
          <a:lstStyle/>
          <a:p>
            <a:pPr marL="0" marR="0" lvl="0" indent="0" algn="ctr" defTabSz="608943" rtl="0" eaLnBrk="1" fontAlgn="base" latinLnBrk="0" hangingPunct="1">
              <a:lnSpc>
                <a:spcPct val="90000"/>
              </a:lnSpc>
              <a:spcBef>
                <a:spcPct val="0"/>
              </a:spcBef>
              <a:spcAft>
                <a:spcPct val="0"/>
              </a:spcAft>
              <a:buClrTx/>
              <a:buSzTx/>
              <a:buFontTx/>
              <a:buNone/>
              <a:tabLst/>
              <a:defRPr/>
            </a:pPr>
            <a:r>
              <a:rPr kumimoji="0" lang="en-US" sz="1064" b="1" i="0" u="none" strike="noStrike" kern="0" cap="none" spc="0" normalizeH="0" baseline="0" noProof="0" dirty="0">
                <a:ln>
                  <a:noFill/>
                </a:ln>
                <a:solidFill>
                  <a:srgbClr val="000000"/>
                </a:solidFill>
                <a:effectLst/>
                <a:uLnTx/>
                <a:uFillTx/>
                <a:latin typeface="Arial" panose="020B0604020202020204"/>
                <a:ea typeface="+mn-ea"/>
                <a:cs typeface="+mn-cs"/>
              </a:rPr>
              <a:t>AI Apps</a:t>
            </a:r>
          </a:p>
        </p:txBody>
      </p:sp>
      <p:sp>
        <p:nvSpPr>
          <p:cNvPr id="23" name="TextBox 22">
            <a:extLst>
              <a:ext uri="{FF2B5EF4-FFF2-40B4-BE49-F238E27FC236}">
                <a16:creationId xmlns:a16="http://schemas.microsoft.com/office/drawing/2014/main" id="{291C8094-CECC-B84D-2EF5-A591266B5B8D}"/>
              </a:ext>
            </a:extLst>
          </p:cNvPr>
          <p:cNvSpPr txBox="1"/>
          <p:nvPr/>
        </p:nvSpPr>
        <p:spPr>
          <a:xfrm>
            <a:off x="7408210" y="3402826"/>
            <a:ext cx="1608708" cy="297325"/>
          </a:xfrm>
          <a:prstGeom prst="rect">
            <a:avLst/>
          </a:prstGeom>
          <a:noFill/>
        </p:spPr>
        <p:txBody>
          <a:bodyPr wrap="squar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332" b="1"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Self-Service</a:t>
            </a:r>
          </a:p>
        </p:txBody>
      </p:sp>
      <p:sp>
        <p:nvSpPr>
          <p:cNvPr id="24" name="Right Arrow 23">
            <a:extLst>
              <a:ext uri="{FF2B5EF4-FFF2-40B4-BE49-F238E27FC236}">
                <a16:creationId xmlns:a16="http://schemas.microsoft.com/office/drawing/2014/main" id="{302C9009-065E-062B-7502-120979261706}"/>
              </a:ext>
            </a:extLst>
          </p:cNvPr>
          <p:cNvSpPr/>
          <p:nvPr/>
        </p:nvSpPr>
        <p:spPr bwMode="auto">
          <a:xfrm rot="16200000">
            <a:off x="8024501" y="3151139"/>
            <a:ext cx="403523" cy="213692"/>
          </a:xfrm>
          <a:prstGeom prst="rightArrow">
            <a:avLst>
              <a:gd name="adj1" fmla="val 38823"/>
              <a:gd name="adj2" fmla="val 50000"/>
            </a:avLst>
          </a:prstGeom>
          <a:solidFill>
            <a:schemeClr val="bg1">
              <a:lumMod val="50000"/>
            </a:schemeClr>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marL="0" marR="0" lvl="0" indent="0" algn="l" defTabSz="608943" rtl="0" eaLnBrk="1" fontAlgn="base" latinLnBrk="0" hangingPunct="1">
              <a:lnSpc>
                <a:spcPct val="90000"/>
              </a:lnSpc>
              <a:spcBef>
                <a:spcPct val="0"/>
              </a:spcBef>
              <a:spcAft>
                <a:spcPct val="0"/>
              </a:spcAft>
              <a:buClrTx/>
              <a:buSzTx/>
              <a:buFontTx/>
              <a:buNone/>
              <a:tabLst/>
              <a:defRPr/>
            </a:pPr>
            <a:endParaRPr kumimoji="0" lang="en-US" sz="1332"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Right Arrow 24">
            <a:extLst>
              <a:ext uri="{FF2B5EF4-FFF2-40B4-BE49-F238E27FC236}">
                <a16:creationId xmlns:a16="http://schemas.microsoft.com/office/drawing/2014/main" id="{11629460-8ACD-831F-C96F-DB598D8FFCF5}"/>
              </a:ext>
            </a:extLst>
          </p:cNvPr>
          <p:cNvSpPr/>
          <p:nvPr/>
        </p:nvSpPr>
        <p:spPr bwMode="auto">
          <a:xfrm rot="16200000">
            <a:off x="6264656" y="3163583"/>
            <a:ext cx="403523" cy="213692"/>
          </a:xfrm>
          <a:prstGeom prst="rightArrow">
            <a:avLst>
              <a:gd name="adj1" fmla="val 38823"/>
              <a:gd name="adj2" fmla="val 50000"/>
            </a:avLst>
          </a:prstGeom>
          <a:solidFill>
            <a:schemeClr val="bg1">
              <a:lumMod val="50000"/>
            </a:schemeClr>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marL="0" marR="0" lvl="0" indent="0" algn="l" defTabSz="608943" rtl="0" eaLnBrk="1" fontAlgn="base" latinLnBrk="0" hangingPunct="1">
              <a:lnSpc>
                <a:spcPct val="90000"/>
              </a:lnSpc>
              <a:spcBef>
                <a:spcPct val="0"/>
              </a:spcBef>
              <a:spcAft>
                <a:spcPct val="0"/>
              </a:spcAft>
              <a:buClrTx/>
              <a:buSzTx/>
              <a:buFontTx/>
              <a:buNone/>
              <a:tabLst/>
              <a:defRPr/>
            </a:pPr>
            <a:endParaRPr kumimoji="0" lang="en-US" sz="1332"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Right Arrow 25">
            <a:extLst>
              <a:ext uri="{FF2B5EF4-FFF2-40B4-BE49-F238E27FC236}">
                <a16:creationId xmlns:a16="http://schemas.microsoft.com/office/drawing/2014/main" id="{A9A0FDC0-EBB2-8B60-33FC-94FD278A8833}"/>
              </a:ext>
            </a:extLst>
          </p:cNvPr>
          <p:cNvSpPr/>
          <p:nvPr/>
        </p:nvSpPr>
        <p:spPr bwMode="auto">
          <a:xfrm rot="16200000">
            <a:off x="9704681" y="3137995"/>
            <a:ext cx="403523" cy="213692"/>
          </a:xfrm>
          <a:prstGeom prst="rightArrow">
            <a:avLst>
              <a:gd name="adj1" fmla="val 38823"/>
              <a:gd name="adj2" fmla="val 50000"/>
            </a:avLst>
          </a:prstGeom>
          <a:solidFill>
            <a:schemeClr val="bg1">
              <a:lumMod val="50000"/>
            </a:schemeClr>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7" tIns="23977" rIns="23977" bIns="23977" numCol="1" rtlCol="0" anchor="t" anchorCtr="0" compatLnSpc="1">
            <a:prstTxWarp prst="textNoShape">
              <a:avLst/>
            </a:prstTxWarp>
          </a:bodyPr>
          <a:lstStyle/>
          <a:p>
            <a:pPr marL="0" marR="0" lvl="0" indent="0" algn="l" defTabSz="608943" rtl="0" eaLnBrk="1" fontAlgn="base" latinLnBrk="0" hangingPunct="1">
              <a:lnSpc>
                <a:spcPct val="90000"/>
              </a:lnSpc>
              <a:spcBef>
                <a:spcPct val="0"/>
              </a:spcBef>
              <a:spcAft>
                <a:spcPct val="0"/>
              </a:spcAft>
              <a:buClrTx/>
              <a:buSzTx/>
              <a:buFontTx/>
              <a:buNone/>
              <a:tabLst/>
              <a:defRPr/>
            </a:pPr>
            <a:endParaRPr kumimoji="0" lang="en-US" sz="1332"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27" name="Straight Connector 26">
            <a:extLst>
              <a:ext uri="{FF2B5EF4-FFF2-40B4-BE49-F238E27FC236}">
                <a16:creationId xmlns:a16="http://schemas.microsoft.com/office/drawing/2014/main" id="{593C8C01-9E59-DF34-EBDF-0DBEE34E0971}"/>
              </a:ext>
            </a:extLst>
          </p:cNvPr>
          <p:cNvCxnSpPr>
            <a:cxnSpLocks/>
          </p:cNvCxnSpPr>
          <p:nvPr/>
        </p:nvCxnSpPr>
        <p:spPr bwMode="auto">
          <a:xfrm>
            <a:off x="349592" y="2753891"/>
            <a:ext cx="3585005" cy="0"/>
          </a:xfrm>
          <a:prstGeom prst="line">
            <a:avLst/>
          </a:prstGeom>
          <a:ln w="381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49B34520-E607-38B3-D76A-8AC9BE93F2C0}"/>
              </a:ext>
            </a:extLst>
          </p:cNvPr>
          <p:cNvSpPr txBox="1"/>
          <p:nvPr/>
        </p:nvSpPr>
        <p:spPr>
          <a:xfrm>
            <a:off x="9473829" y="6557521"/>
            <a:ext cx="2332348" cy="338426"/>
          </a:xfrm>
          <a:prstGeom prst="rect">
            <a:avLst/>
          </a:prstGeom>
          <a:noFill/>
          <a:ln>
            <a:noFill/>
          </a:ln>
        </p:spPr>
        <p:txBody>
          <a:bodyPr wrap="squar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599" b="1" i="1" u="none" strike="noStrike" kern="1200" cap="none" spc="0" normalizeH="0" baseline="0" noProof="0" dirty="0">
                <a:ln>
                  <a:noFill/>
                </a:ln>
                <a:solidFill>
                  <a:srgbClr val="510224"/>
                </a:solidFill>
                <a:effectLst/>
                <a:uLnTx/>
                <a:uFillTx/>
                <a:latin typeface="Arial" panose="020B0604020202020204"/>
                <a:ea typeface="IBM Plex Sans" charset="0"/>
                <a:cs typeface="IBM Plex Sans" charset="0"/>
              </a:rPr>
              <a:t>Any Data, Anywhere.</a:t>
            </a:r>
          </a:p>
        </p:txBody>
      </p:sp>
      <p:sp>
        <p:nvSpPr>
          <p:cNvPr id="29" name="Rectangle 28">
            <a:extLst>
              <a:ext uri="{FF2B5EF4-FFF2-40B4-BE49-F238E27FC236}">
                <a16:creationId xmlns:a16="http://schemas.microsoft.com/office/drawing/2014/main" id="{C1359022-8079-FC22-0254-88E9296FF6B8}"/>
              </a:ext>
            </a:extLst>
          </p:cNvPr>
          <p:cNvSpPr/>
          <p:nvPr/>
        </p:nvSpPr>
        <p:spPr>
          <a:xfrm>
            <a:off x="5896997" y="5708675"/>
            <a:ext cx="703665" cy="352392"/>
          </a:xfrm>
          <a:prstGeom prst="rect">
            <a:avLst/>
          </a:prstGeom>
          <a:solidFill>
            <a:srgbClr val="FFC00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797" b="0" i="0" u="none" strike="noStrike" kern="0" cap="none" spc="0" normalizeH="0" baseline="0" noProof="0" dirty="0">
                <a:ln>
                  <a:noFill/>
                </a:ln>
                <a:solidFill>
                  <a:srgbClr val="FFFFFF"/>
                </a:solidFill>
                <a:effectLst/>
                <a:uLnTx/>
                <a:uFillTx/>
                <a:latin typeface="Arial" panose="020B0604020202020204"/>
                <a:ea typeface="+mn-ea"/>
                <a:cs typeface="+mn-cs"/>
              </a:rPr>
              <a:t>Cloudera</a:t>
            </a:r>
          </a:p>
        </p:txBody>
      </p:sp>
      <p:sp>
        <p:nvSpPr>
          <p:cNvPr id="30" name="Rectangle 29">
            <a:extLst>
              <a:ext uri="{FF2B5EF4-FFF2-40B4-BE49-F238E27FC236}">
                <a16:creationId xmlns:a16="http://schemas.microsoft.com/office/drawing/2014/main" id="{727E1379-DDFA-57B2-5325-7C41EEA41A84}"/>
              </a:ext>
            </a:extLst>
          </p:cNvPr>
          <p:cNvSpPr/>
          <p:nvPr/>
        </p:nvSpPr>
        <p:spPr bwMode="auto">
          <a:xfrm>
            <a:off x="5952333" y="3695259"/>
            <a:ext cx="4535091" cy="1055315"/>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ctr" anchorCtr="0" compatLnSpc="1">
            <a:prstTxWarp prst="textNoShape">
              <a:avLst/>
            </a:prstTxWarp>
          </a:bodyPr>
          <a:lstStyle/>
          <a:p>
            <a:pPr marL="0" marR="0" lvl="0" indent="0" algn="ctr" defTabSz="456719" rtl="0" eaLnBrk="1" fontAlgn="base" latinLnBrk="0" hangingPunct="1">
              <a:lnSpc>
                <a:spcPct val="90000"/>
              </a:lnSpc>
              <a:spcBef>
                <a:spcPct val="0"/>
              </a:spcBef>
              <a:spcAft>
                <a:spcPct val="0"/>
              </a:spcAft>
              <a:buClrTx/>
              <a:buSzTx/>
              <a:buFontTx/>
              <a:buNone/>
              <a:tabLst/>
              <a:defRPr/>
            </a:pPr>
            <a:endParaRPr kumimoji="0" lang="en-US" sz="799"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CE29B911-D2C7-908C-3CBB-C20E21B03649}"/>
              </a:ext>
            </a:extLst>
          </p:cNvPr>
          <p:cNvSpPr/>
          <p:nvPr/>
        </p:nvSpPr>
        <p:spPr>
          <a:xfrm>
            <a:off x="6007534" y="3977664"/>
            <a:ext cx="4407609" cy="291179"/>
          </a:xfrm>
          <a:prstGeom prst="rect">
            <a:avLst/>
          </a:prstGeom>
          <a:solidFill>
            <a:srgbClr val="004140"/>
          </a:solidFill>
          <a:ln w="6350" cap="flat" cmpd="sng" algn="ctr">
            <a:gradFill>
              <a:gsLst>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tIns="48768" bIns="0" rtlCol="0" anchor="ctr" anchorCtr="0"/>
          <a:lstStyle/>
          <a:p>
            <a:pPr marL="0" marR="0" lvl="0" indent="0" algn="ctr" defTabSz="684395" rtl="0" eaLnBrk="1" fontAlgn="auto" latinLnBrk="0" hangingPunct="1">
              <a:lnSpc>
                <a:spcPct val="100000"/>
              </a:lnSpc>
              <a:spcBef>
                <a:spcPts val="0"/>
              </a:spcBef>
              <a:spcAft>
                <a:spcPts val="0"/>
              </a:spcAft>
              <a:buClrTx/>
              <a:buSzTx/>
              <a:buFontTx/>
              <a:buNone/>
              <a:tabLst/>
              <a:defRPr/>
            </a:pPr>
            <a:r>
              <a:rPr kumimoji="0" lang="en-US" sz="933" b="1" i="0" u="none" strike="noStrike" kern="0" cap="none" spc="0" normalizeH="0" baseline="0" noProof="0" dirty="0">
                <a:ln>
                  <a:noFill/>
                </a:ln>
                <a:solidFill>
                  <a:srgbClr val="FFFFFF"/>
                </a:solidFill>
                <a:effectLst/>
                <a:uLnTx/>
                <a:uFillTx/>
                <a:latin typeface="Arial" panose="020B0604020202020204"/>
                <a:ea typeface="+mn-ea"/>
                <a:cs typeface="+mn-cs"/>
              </a:rPr>
              <a:t>Virtual Tables </a:t>
            </a:r>
          </a:p>
        </p:txBody>
      </p:sp>
      <p:sp>
        <p:nvSpPr>
          <p:cNvPr id="32" name="Rectangle 31">
            <a:extLst>
              <a:ext uri="{FF2B5EF4-FFF2-40B4-BE49-F238E27FC236}">
                <a16:creationId xmlns:a16="http://schemas.microsoft.com/office/drawing/2014/main" id="{8B885843-EC7A-C125-8AA2-E35BF98171F5}"/>
              </a:ext>
            </a:extLst>
          </p:cNvPr>
          <p:cNvSpPr/>
          <p:nvPr/>
        </p:nvSpPr>
        <p:spPr>
          <a:xfrm>
            <a:off x="6007534" y="4336853"/>
            <a:ext cx="4407609" cy="291179"/>
          </a:xfrm>
          <a:prstGeom prst="rect">
            <a:avLst/>
          </a:prstGeom>
          <a:solidFill>
            <a:srgbClr val="00B050"/>
          </a:solidFill>
          <a:ln w="6350" cap="flat" cmpd="sng" algn="ctr">
            <a:gradFill>
              <a:gsLst>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tIns="0" bIns="0" rtlCol="0" anchor="ctr"/>
          <a:lstStyle/>
          <a:p>
            <a:pPr marL="0" marR="0" lvl="0" indent="0" algn="ctr" defTabSz="684395" rtl="0" eaLnBrk="1" fontAlgn="auto" latinLnBrk="0" hangingPunct="1">
              <a:lnSpc>
                <a:spcPct val="100000"/>
              </a:lnSpc>
              <a:spcBef>
                <a:spcPts val="0"/>
              </a:spcBef>
              <a:spcAft>
                <a:spcPts val="0"/>
              </a:spcAft>
              <a:buClrTx/>
              <a:buSzTx/>
              <a:buFontTx/>
              <a:buNone/>
              <a:tabLst/>
              <a:defRPr/>
            </a:pPr>
            <a:r>
              <a:rPr kumimoji="0" lang="en-US" sz="933" b="1" i="0" u="none" strike="noStrike" kern="0" cap="none" spc="0" normalizeH="0" baseline="0" noProof="0" dirty="0">
                <a:ln>
                  <a:noFill/>
                </a:ln>
                <a:solidFill>
                  <a:srgbClr val="FFFFFF"/>
                </a:solidFill>
                <a:effectLst/>
                <a:uLnTx/>
                <a:uFillTx/>
                <a:latin typeface="Arial" panose="020B0604020202020204"/>
                <a:ea typeface="+mn-ea"/>
                <a:cs typeface="+mn-cs"/>
              </a:rPr>
              <a:t>Connection Layer</a:t>
            </a:r>
          </a:p>
        </p:txBody>
      </p:sp>
      <p:sp>
        <p:nvSpPr>
          <p:cNvPr id="33" name="TextBox 32">
            <a:extLst>
              <a:ext uri="{FF2B5EF4-FFF2-40B4-BE49-F238E27FC236}">
                <a16:creationId xmlns:a16="http://schemas.microsoft.com/office/drawing/2014/main" id="{3B9CA0FA-E047-8647-9A8D-9209A4748E39}"/>
              </a:ext>
            </a:extLst>
          </p:cNvPr>
          <p:cNvSpPr txBox="1"/>
          <p:nvPr/>
        </p:nvSpPr>
        <p:spPr>
          <a:xfrm>
            <a:off x="7517205" y="4870763"/>
            <a:ext cx="1633324" cy="328231"/>
          </a:xfrm>
          <a:prstGeom prst="rect">
            <a:avLst/>
          </a:prstGeom>
          <a:noFill/>
        </p:spPr>
        <p:txBody>
          <a:bodyPr wrap="squar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533" b="1" i="1" u="none" strike="noStrike" kern="1200" cap="none" spc="0" normalizeH="0" baseline="0" noProof="0" dirty="0">
                <a:ln>
                  <a:noFill/>
                </a:ln>
                <a:solidFill>
                  <a:srgbClr val="000000">
                    <a:lumMod val="75000"/>
                    <a:lumOff val="25000"/>
                  </a:srgbClr>
                </a:solidFill>
                <a:effectLst/>
                <a:uLnTx/>
                <a:uFillTx/>
                <a:latin typeface="Arial" panose="020B0604020202020204"/>
                <a:ea typeface="IBM Plex Sans" charset="0"/>
                <a:cs typeface="IBM Plex Sans" charset="0"/>
              </a:rPr>
              <a:t>Data Sources </a:t>
            </a:r>
          </a:p>
        </p:txBody>
      </p:sp>
      <p:sp>
        <p:nvSpPr>
          <p:cNvPr id="34" name="Can 33">
            <a:extLst>
              <a:ext uri="{FF2B5EF4-FFF2-40B4-BE49-F238E27FC236}">
                <a16:creationId xmlns:a16="http://schemas.microsoft.com/office/drawing/2014/main" id="{950C5D1A-78E8-11CF-4C3B-D1E119C92663}"/>
              </a:ext>
            </a:extLst>
          </p:cNvPr>
          <p:cNvSpPr/>
          <p:nvPr/>
        </p:nvSpPr>
        <p:spPr>
          <a:xfrm>
            <a:off x="9192569" y="5225465"/>
            <a:ext cx="693256" cy="414584"/>
          </a:xfrm>
          <a:prstGeom prst="can">
            <a:avLst/>
          </a:prstGeom>
          <a:solidFill>
            <a:srgbClr val="0070C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Db2</a:t>
            </a:r>
          </a:p>
        </p:txBody>
      </p:sp>
      <p:sp>
        <p:nvSpPr>
          <p:cNvPr id="35" name="Can 34">
            <a:extLst>
              <a:ext uri="{FF2B5EF4-FFF2-40B4-BE49-F238E27FC236}">
                <a16:creationId xmlns:a16="http://schemas.microsoft.com/office/drawing/2014/main" id="{C6321C69-45BB-45AF-C6C1-DDA9538F84CD}"/>
              </a:ext>
            </a:extLst>
          </p:cNvPr>
          <p:cNvSpPr/>
          <p:nvPr/>
        </p:nvSpPr>
        <p:spPr>
          <a:xfrm>
            <a:off x="10057389" y="5225465"/>
            <a:ext cx="693256" cy="414584"/>
          </a:xfrm>
          <a:prstGeom prst="can">
            <a:avLst/>
          </a:prstGeom>
          <a:solidFill>
            <a:srgbClr val="0070C0"/>
          </a:solidFill>
          <a:ln w="6350" cap="flat" cmpd="sng" algn="ctr">
            <a:solidFill>
              <a:schemeClr val="accent1"/>
            </a:solidFill>
            <a:prstDash val="solid"/>
            <a:miter lim="800000"/>
          </a:ln>
          <a:effectLst/>
        </p:spPr>
        <p:txBody>
          <a:bodyPr rtlCol="0" anchor="ctr"/>
          <a:lstStyle/>
          <a:p>
            <a:pPr marL="0" marR="0" lvl="0" indent="0" algn="ctr" defTabSz="912504" rtl="0" eaLnBrk="1" fontAlgn="auto" latinLnBrk="0" hangingPunct="1">
              <a:lnSpc>
                <a:spcPct val="100000"/>
              </a:lnSpc>
              <a:spcBef>
                <a:spcPts val="0"/>
              </a:spcBef>
              <a:spcAft>
                <a:spcPts val="0"/>
              </a:spcAft>
              <a:buClrTx/>
              <a:buSzTx/>
              <a:buFontTx/>
              <a:buNone/>
              <a:tabLst/>
              <a:defRPr/>
            </a:pPr>
            <a:r>
              <a:rPr kumimoji="0" lang="en-US" sz="851" b="0" i="0" u="none" strike="noStrike" kern="0" cap="none" spc="0" normalizeH="0" baseline="0" noProof="0" dirty="0">
                <a:ln>
                  <a:noFill/>
                </a:ln>
                <a:solidFill>
                  <a:srgbClr val="FFFFFF"/>
                </a:solidFill>
                <a:effectLst/>
                <a:uLnTx/>
                <a:uFillTx/>
                <a:latin typeface="Arial" panose="020B0604020202020204"/>
                <a:ea typeface="+mn-ea"/>
                <a:cs typeface="+mn-cs"/>
              </a:rPr>
              <a:t>Netezza</a:t>
            </a:r>
          </a:p>
        </p:txBody>
      </p:sp>
      <p:sp>
        <p:nvSpPr>
          <p:cNvPr id="36" name="TextBox 35">
            <a:extLst>
              <a:ext uri="{FF2B5EF4-FFF2-40B4-BE49-F238E27FC236}">
                <a16:creationId xmlns:a16="http://schemas.microsoft.com/office/drawing/2014/main" id="{494E2FC2-DEE3-6605-1363-B9203C128378}"/>
              </a:ext>
            </a:extLst>
          </p:cNvPr>
          <p:cNvSpPr txBox="1"/>
          <p:nvPr/>
        </p:nvSpPr>
        <p:spPr>
          <a:xfrm>
            <a:off x="10820696" y="5825528"/>
            <a:ext cx="735779" cy="143565"/>
          </a:xfrm>
          <a:prstGeom prst="rect">
            <a:avLst/>
          </a:prstGeom>
          <a:noFill/>
        </p:spPr>
        <p:txBody>
          <a:bodyPr wrap="square" lIns="0" tIns="0" rIns="0" bIns="0"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933" b="0" i="1" u="none" strike="noStrike" kern="1200" cap="none" spc="0" normalizeH="0" baseline="0" noProof="0" dirty="0">
                <a:ln>
                  <a:noFill/>
                </a:ln>
                <a:solidFill>
                  <a:srgbClr val="000000">
                    <a:lumMod val="65000"/>
                    <a:lumOff val="35000"/>
                  </a:srgbClr>
                </a:solidFill>
                <a:effectLst/>
                <a:uLnTx/>
                <a:uFillTx/>
                <a:latin typeface="Arial" panose="020B0604020202020204"/>
                <a:ea typeface="IBM Plex Sans" charset="0"/>
                <a:cs typeface="IBM Plex Sans" charset="0"/>
              </a:rPr>
              <a:t>… and more!</a:t>
            </a:r>
          </a:p>
        </p:txBody>
      </p:sp>
      <p:sp>
        <p:nvSpPr>
          <p:cNvPr id="37" name="Left Brace 36">
            <a:extLst>
              <a:ext uri="{FF2B5EF4-FFF2-40B4-BE49-F238E27FC236}">
                <a16:creationId xmlns:a16="http://schemas.microsoft.com/office/drawing/2014/main" id="{E0E973AC-8D13-596A-189C-3C8F3C70ABA5}"/>
              </a:ext>
            </a:extLst>
          </p:cNvPr>
          <p:cNvSpPr/>
          <p:nvPr/>
        </p:nvSpPr>
        <p:spPr bwMode="auto">
          <a:xfrm rot="16200000">
            <a:off x="6964722" y="4190376"/>
            <a:ext cx="116543" cy="3879019"/>
          </a:xfrm>
          <a:prstGeom prst="leftBrace">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593E7A8B-9B10-497B-CCE0-CD313A3F58FE}"/>
              </a:ext>
            </a:extLst>
          </p:cNvPr>
          <p:cNvSpPr txBox="1"/>
          <p:nvPr/>
        </p:nvSpPr>
        <p:spPr>
          <a:xfrm>
            <a:off x="6403480" y="6142946"/>
            <a:ext cx="1236236" cy="261610"/>
          </a:xfrm>
          <a:prstGeom prst="rect">
            <a:avLst/>
          </a:prstGeom>
          <a:noFill/>
          <a:ln>
            <a:noFill/>
          </a:ln>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Arial" panose="020B0604020202020204"/>
                <a:ea typeface="IBM Plex Sans" charset="0"/>
                <a:cs typeface="IBM Plex Sans" charset="0"/>
              </a:rPr>
              <a:t>Cloud Data Lake</a:t>
            </a:r>
          </a:p>
        </p:txBody>
      </p:sp>
      <p:sp>
        <p:nvSpPr>
          <p:cNvPr id="39" name="TextBox 38">
            <a:extLst>
              <a:ext uri="{FF2B5EF4-FFF2-40B4-BE49-F238E27FC236}">
                <a16:creationId xmlns:a16="http://schemas.microsoft.com/office/drawing/2014/main" id="{E20EC35F-A169-C070-76AB-CC313D1E5ED7}"/>
              </a:ext>
            </a:extLst>
          </p:cNvPr>
          <p:cNvSpPr txBox="1"/>
          <p:nvPr/>
        </p:nvSpPr>
        <p:spPr>
          <a:xfrm>
            <a:off x="9469857" y="6163543"/>
            <a:ext cx="1822935" cy="261610"/>
          </a:xfrm>
          <a:prstGeom prst="rect">
            <a:avLst/>
          </a:prstGeom>
          <a:noFill/>
          <a:ln>
            <a:noFill/>
          </a:ln>
        </p:spPr>
        <p:txBody>
          <a:bodyPr wrap="non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Arial" panose="020B0604020202020204"/>
                <a:ea typeface="IBM Plex Sans" charset="0"/>
                <a:cs typeface="IBM Plex Sans" charset="0"/>
              </a:rPr>
              <a:t>Database and Warehouse</a:t>
            </a:r>
          </a:p>
        </p:txBody>
      </p:sp>
      <p:sp>
        <p:nvSpPr>
          <p:cNvPr id="40" name="Left Brace 39">
            <a:extLst>
              <a:ext uri="{FF2B5EF4-FFF2-40B4-BE49-F238E27FC236}">
                <a16:creationId xmlns:a16="http://schemas.microsoft.com/office/drawing/2014/main" id="{76869B5D-7B4A-C350-C350-27C88A72C688}"/>
              </a:ext>
            </a:extLst>
          </p:cNvPr>
          <p:cNvSpPr/>
          <p:nvPr/>
        </p:nvSpPr>
        <p:spPr bwMode="auto">
          <a:xfrm rot="16200000">
            <a:off x="10322437" y="4940360"/>
            <a:ext cx="113295" cy="2382299"/>
          </a:xfrm>
          <a:prstGeom prst="leftBrace">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D771429E-4179-F288-61A0-8637D3F5BF79}"/>
              </a:ext>
            </a:extLst>
          </p:cNvPr>
          <p:cNvSpPr txBox="1"/>
          <p:nvPr/>
        </p:nvSpPr>
        <p:spPr>
          <a:xfrm>
            <a:off x="238111" y="2350190"/>
            <a:ext cx="3696487" cy="379656"/>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CA" sz="1867" b="0"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Watson Query Experience</a:t>
            </a:r>
          </a:p>
        </p:txBody>
      </p:sp>
      <p:sp>
        <p:nvSpPr>
          <p:cNvPr id="42" name="TextBox 41">
            <a:extLst>
              <a:ext uri="{FF2B5EF4-FFF2-40B4-BE49-F238E27FC236}">
                <a16:creationId xmlns:a16="http://schemas.microsoft.com/office/drawing/2014/main" id="{472C394B-0B01-3E8F-A131-C762082A8628}"/>
              </a:ext>
            </a:extLst>
          </p:cNvPr>
          <p:cNvSpPr txBox="1"/>
          <p:nvPr/>
        </p:nvSpPr>
        <p:spPr>
          <a:xfrm>
            <a:off x="253701" y="2872749"/>
            <a:ext cx="4264180" cy="3508653"/>
          </a:xfrm>
          <a:prstGeom prst="rect">
            <a:avLst/>
          </a:prstGeom>
          <a:noFill/>
        </p:spPr>
        <p:txBody>
          <a:bodyPr wrap="square" rtlCol="0">
            <a:spAutoFit/>
          </a:bodyPr>
          <a:lstStyle/>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One query experience</a:t>
            </a: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over multiple</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data sources, types, and form factors</a:t>
            </a:r>
          </a:p>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Integrated governance</a:t>
            </a: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with Watson</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Knowledge Catalog to provide governed</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data access</a:t>
            </a:r>
          </a:p>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Open data formats</a:t>
            </a: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to work with</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data on any cloud and on-premises (Parquet, Orc, CSV, TSV)</a:t>
            </a:r>
          </a:p>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Real-time data integration</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without data movement</a:t>
            </a:r>
          </a:p>
          <a:p>
            <a:pPr marL="150280" marR="0" lvl="0" indent="-150280" algn="l" defTabSz="914621"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t>Intelligent cache recommendation</a:t>
            </a:r>
            <a:br>
              <a:rPr kumimoji="0" lang="en-CA" sz="1400" b="1" i="0" u="none" strike="noStrike" kern="1200" cap="none" spc="0" normalizeH="0" baseline="0" noProof="0" dirty="0">
                <a:ln>
                  <a:noFill/>
                </a:ln>
                <a:solidFill>
                  <a:srgbClr val="0F62FE"/>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accelerating query performance with</a:t>
            </a:r>
            <a:b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br>
            <a:r>
              <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minimal user input</a:t>
            </a:r>
          </a:p>
        </p:txBody>
      </p:sp>
    </p:spTree>
    <p:extLst>
      <p:ext uri="{BB962C8B-B14F-4D97-AF65-F5344CB8AC3E}">
        <p14:creationId xmlns:p14="http://schemas.microsoft.com/office/powerpoint/2010/main" val="1944549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B6ECB-ABF6-FDD5-08B0-EB20ECA44CE8}"/>
              </a:ext>
            </a:extLst>
          </p:cNvPr>
          <p:cNvSpPr>
            <a:spLocks noGrp="1"/>
          </p:cNvSpPr>
          <p:nvPr>
            <p:ph type="title"/>
          </p:nvPr>
        </p:nvSpPr>
        <p:spPr/>
        <p:txBody>
          <a:bodyPr/>
          <a:lstStyle/>
          <a:p>
            <a:r>
              <a:rPr lang="en-US" b="1" dirty="0"/>
              <a:t>B1.3.7, B1.3.11 &amp; B1.3.12 : Broad support for Data Sources</a:t>
            </a:r>
          </a:p>
        </p:txBody>
      </p:sp>
      <p:pic>
        <p:nvPicPr>
          <p:cNvPr id="4" name="Picture 3">
            <a:extLst>
              <a:ext uri="{FF2B5EF4-FFF2-40B4-BE49-F238E27FC236}">
                <a16:creationId xmlns:a16="http://schemas.microsoft.com/office/drawing/2014/main" id="{53EC1C10-1CF4-8A57-0109-F66AD9260043}"/>
              </a:ext>
            </a:extLst>
          </p:cNvPr>
          <p:cNvPicPr>
            <a:picLocks noChangeAspect="1"/>
          </p:cNvPicPr>
          <p:nvPr/>
        </p:nvPicPr>
        <p:blipFill rotWithShape="1">
          <a:blip r:embed="rId2"/>
          <a:srcRect t="19722" b="1"/>
          <a:stretch/>
        </p:blipFill>
        <p:spPr>
          <a:xfrm>
            <a:off x="363255" y="1602881"/>
            <a:ext cx="11031793" cy="4067875"/>
          </a:xfrm>
          <a:prstGeom prst="rect">
            <a:avLst/>
          </a:prstGeom>
          <a:ln>
            <a:solidFill>
              <a:schemeClr val="bg1">
                <a:lumMod val="75000"/>
              </a:schemeClr>
            </a:solidFill>
          </a:ln>
        </p:spPr>
      </p:pic>
      <p:sp>
        <p:nvSpPr>
          <p:cNvPr id="6" name="Parallelogram 5">
            <a:extLst>
              <a:ext uri="{FF2B5EF4-FFF2-40B4-BE49-F238E27FC236}">
                <a16:creationId xmlns:a16="http://schemas.microsoft.com/office/drawing/2014/main" id="{09F9098D-E818-3CBE-307C-07C8D1BDEC05}"/>
              </a:ext>
            </a:extLst>
          </p:cNvPr>
          <p:cNvSpPr/>
          <p:nvPr/>
        </p:nvSpPr>
        <p:spPr bwMode="auto">
          <a:xfrm>
            <a:off x="7174774" y="5771985"/>
            <a:ext cx="4374776" cy="473336"/>
          </a:xfrm>
          <a:prstGeom prst="parallelogram">
            <a:avLst/>
          </a:prstGeom>
          <a:solidFill>
            <a:srgbClr val="002D9C"/>
          </a:solidFill>
          <a:ln w="19050" cap="flat" cmpd="sng" algn="ctr">
            <a:solidFill>
              <a:srgbClr val="002D9C"/>
            </a:solidFill>
            <a:prstDash val="solid"/>
            <a:headEnd type="none" w="med" len="med"/>
            <a:tailEnd type="none" w="med" len="med"/>
          </a:ln>
          <a:effectLst/>
        </p:spPr>
        <p:txBody>
          <a:bodyPr vert="horz" wrap="square" lIns="48000" tIns="97536" rIns="48000" bIns="97536"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r>
              <a:rPr kumimoji="0" lang="en-CA" sz="1867"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New sources continually added!</a:t>
            </a:r>
          </a:p>
        </p:txBody>
      </p:sp>
      <p:sp>
        <p:nvSpPr>
          <p:cNvPr id="7" name="Rectangle 6">
            <a:extLst>
              <a:ext uri="{FF2B5EF4-FFF2-40B4-BE49-F238E27FC236}">
                <a16:creationId xmlns:a16="http://schemas.microsoft.com/office/drawing/2014/main" id="{77682792-8F4B-3115-B3CA-B1FAC70C1767}"/>
              </a:ext>
            </a:extLst>
          </p:cNvPr>
          <p:cNvSpPr/>
          <p:nvPr/>
        </p:nvSpPr>
        <p:spPr>
          <a:xfrm>
            <a:off x="363255" y="4055165"/>
            <a:ext cx="1849858" cy="371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E3F5C05A-8E8C-D3AD-AC5E-4DD51EED6CA6}"/>
              </a:ext>
            </a:extLst>
          </p:cNvPr>
          <p:cNvSpPr/>
          <p:nvPr/>
        </p:nvSpPr>
        <p:spPr>
          <a:xfrm>
            <a:off x="363255" y="5255119"/>
            <a:ext cx="1849858" cy="371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11134481-9B63-4AE4-43EC-6C50B4241291}"/>
              </a:ext>
            </a:extLst>
          </p:cNvPr>
          <p:cNvSpPr/>
          <p:nvPr/>
        </p:nvSpPr>
        <p:spPr>
          <a:xfrm>
            <a:off x="8586228" y="4904568"/>
            <a:ext cx="1849858" cy="3710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6223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E9CE0D-862A-055B-31AF-D3DACC740404}"/>
              </a:ext>
            </a:extLst>
          </p:cNvPr>
          <p:cNvSpPr>
            <a:spLocks noGrp="1"/>
          </p:cNvSpPr>
          <p:nvPr>
            <p:ph idx="1"/>
          </p:nvPr>
        </p:nvSpPr>
        <p:spPr>
          <a:xfrm>
            <a:off x="363256" y="1562100"/>
            <a:ext cx="6106817" cy="4574540"/>
          </a:xfrm>
        </p:spPr>
        <p:txBody>
          <a:bodyPr/>
          <a:lstStyle/>
          <a:p>
            <a:pPr marL="141288" indent="-131763">
              <a:buFont typeface="Arial" panose="020B0604020202020204" pitchFamily="34" charset="0"/>
              <a:buChar char="•"/>
            </a:pPr>
            <a:r>
              <a:rPr lang="en-SG" sz="1600" b="1" dirty="0"/>
              <a:t>Size limits: </a:t>
            </a:r>
            <a:r>
              <a:rPr lang="en-SG" sz="1600" dirty="0"/>
              <a:t>Watson Query supports virtualization of tables with a row size up to 1 MB, and up to 2048 columns in a table. However, the number of columns that Watson Query can preview depends on many factors, such as the data types of the columns. Currently, preview is limited to 200 columns.</a:t>
            </a:r>
          </a:p>
          <a:p>
            <a:pPr marL="141288" indent="-131763">
              <a:buFont typeface="Arial" panose="020B0604020202020204" pitchFamily="34" charset="0"/>
              <a:buChar char="•"/>
            </a:pPr>
            <a:r>
              <a:rPr lang="en-SG" sz="1600" b="1" dirty="0"/>
              <a:t>File formats: </a:t>
            </a:r>
            <a:r>
              <a:rPr lang="en-SG" sz="1600" dirty="0"/>
              <a:t>Watson Query supports PARQUET (or PARQUETFILE), ORC (optimized row columnar), CSV (comma-separated values), TSV (tab-separated values), and JSON file formats. Metadata is extracted from the data file.</a:t>
            </a:r>
          </a:p>
          <a:p>
            <a:pPr marL="141288" indent="-131763">
              <a:buFont typeface="Arial" panose="020B0604020202020204" pitchFamily="34" charset="0"/>
              <a:buChar char="•"/>
            </a:pPr>
            <a:r>
              <a:rPr lang="en-SG" sz="1600" b="1" dirty="0"/>
              <a:t>For CSV and TSV files: </a:t>
            </a:r>
            <a:r>
              <a:rPr lang="en-SG" sz="1600" dirty="0"/>
              <a:t>Cloud Pak for Data automatically detects the encoding scheme of flat data files, such as CSV and TSV files. </a:t>
            </a:r>
          </a:p>
          <a:p>
            <a:pPr marL="9525"/>
            <a:r>
              <a:rPr lang="en-SG" sz="1600" dirty="0"/>
              <a:t>https://</a:t>
            </a:r>
            <a:r>
              <a:rPr lang="en-SG" sz="1600" dirty="0" err="1"/>
              <a:t>www.ibm.com</a:t>
            </a:r>
            <a:r>
              <a:rPr lang="en-SG" sz="1600" dirty="0"/>
              <a:t>/docs/</a:t>
            </a:r>
            <a:r>
              <a:rPr lang="en-SG" sz="1600" dirty="0" err="1"/>
              <a:t>en</a:t>
            </a:r>
            <a:r>
              <a:rPr lang="en-SG" sz="1600" dirty="0"/>
              <a:t>/cloud-</a:t>
            </a:r>
            <a:r>
              <a:rPr lang="en-SG" sz="1600" dirty="0" err="1"/>
              <a:t>paks</a:t>
            </a:r>
            <a:r>
              <a:rPr lang="en-SG" sz="1600" dirty="0"/>
              <a:t>/cp-data/4.6.x?topic=connectors-setting-character-encoding-scheme</a:t>
            </a:r>
          </a:p>
          <a:p>
            <a:endParaRPr lang="en-US" dirty="0"/>
          </a:p>
        </p:txBody>
      </p:sp>
      <p:sp>
        <p:nvSpPr>
          <p:cNvPr id="3" name="Title 2">
            <a:extLst>
              <a:ext uri="{FF2B5EF4-FFF2-40B4-BE49-F238E27FC236}">
                <a16:creationId xmlns:a16="http://schemas.microsoft.com/office/drawing/2014/main" id="{3DC80E75-1800-A2F3-51BC-A2C955FABD6E}"/>
              </a:ext>
            </a:extLst>
          </p:cNvPr>
          <p:cNvSpPr>
            <a:spLocks noGrp="1"/>
          </p:cNvSpPr>
          <p:nvPr>
            <p:ph type="title"/>
          </p:nvPr>
        </p:nvSpPr>
        <p:spPr/>
        <p:txBody>
          <a:bodyPr/>
          <a:lstStyle/>
          <a:p>
            <a:r>
              <a:rPr lang="en-US" b="1" dirty="0"/>
              <a:t>B1.3.3 About Watson Query</a:t>
            </a:r>
          </a:p>
        </p:txBody>
      </p:sp>
      <p:pic>
        <p:nvPicPr>
          <p:cNvPr id="5" name="Picture 4" descr="A picture containing text, screenshot, font, parallel&#10;&#10;Description automatically generated">
            <a:extLst>
              <a:ext uri="{FF2B5EF4-FFF2-40B4-BE49-F238E27FC236}">
                <a16:creationId xmlns:a16="http://schemas.microsoft.com/office/drawing/2014/main" id="{B026C212-39D8-5F19-9C5D-68ABD2845C6D}"/>
              </a:ext>
            </a:extLst>
          </p:cNvPr>
          <p:cNvPicPr>
            <a:picLocks noChangeAspect="1"/>
          </p:cNvPicPr>
          <p:nvPr/>
        </p:nvPicPr>
        <p:blipFill>
          <a:blip r:embed="rId2"/>
          <a:stretch>
            <a:fillRect/>
          </a:stretch>
        </p:blipFill>
        <p:spPr>
          <a:xfrm>
            <a:off x="6358082" y="1372870"/>
            <a:ext cx="5622735" cy="4168948"/>
          </a:xfrm>
          <a:prstGeom prst="rect">
            <a:avLst/>
          </a:prstGeom>
        </p:spPr>
      </p:pic>
    </p:spTree>
    <p:extLst>
      <p:ext uri="{BB962C8B-B14F-4D97-AF65-F5344CB8AC3E}">
        <p14:creationId xmlns:p14="http://schemas.microsoft.com/office/powerpoint/2010/main" val="536494355"/>
      </p:ext>
    </p:extLst>
  </p:cSld>
  <p:clrMapOvr>
    <a:masterClrMapping/>
  </p:clrMapOvr>
</p:sld>
</file>

<file path=ppt/theme/theme1.xml><?xml version="1.0" encoding="utf-8"?>
<a:theme xmlns:a="http://schemas.openxmlformats.org/drawingml/2006/main" name="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Plex" id="{400AFF57-8B96-B446-8745-2AECC499FF09}" vid="{FAA52385-E2D2-C649-89B8-E6FEAA69792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3.xml><?xml version="1.0" encoding="utf-8"?>
<a:theme xmlns:a="http://schemas.openxmlformats.org/drawingml/2006/main" name="13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4.xml><?xml version="1.0" encoding="utf-8"?>
<a:theme xmlns:a="http://schemas.openxmlformats.org/drawingml/2006/main" name="7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5.xml><?xml version="1.0" encoding="utf-8"?>
<a:theme xmlns:a="http://schemas.openxmlformats.org/drawingml/2006/main" name="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sko-1-2023-template_PLEX" id="{A1C228E6-ADDC-9A49-A3C5-225CC0910DB5}" vid="{FE88C515-2577-4949-9426-B1B644D0E911}"/>
    </a:ext>
  </a:extLst>
</a:theme>
</file>

<file path=ppt/theme/theme6.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Naked-template" id="{38482274-8AD0-3B48-BC15-CBEB83BC3AA0}" vid="{811E0A52-E040-4B42-8D27-38F35F52C397}"/>
    </a:ext>
  </a:extLst>
</a:theme>
</file>

<file path=ppt/theme/theme7.xml><?xml version="1.0" encoding="utf-8"?>
<a:theme xmlns:a="http://schemas.openxmlformats.org/drawingml/2006/main" name="1_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9.xml><?xml version="1.0" encoding="utf-8"?>
<a:theme xmlns:a="http://schemas.openxmlformats.org/drawingml/2006/main" name="5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Enablement Deck" id="{89B0126F-A2F3-6B40-A538-06DACBF1B834}" vid="{B74BF96D-781B-0D4D-8556-577B6DEA8A9B}"/>
    </a:ext>
  </a:extLst>
</a:theme>
</file>

<file path=docProps/app.xml><?xml version="1.0" encoding="utf-8"?>
<Properties xmlns="http://schemas.openxmlformats.org/officeDocument/2006/extended-properties" xmlns:vt="http://schemas.openxmlformats.org/officeDocument/2006/docPropsVTypes">
  <Template/>
  <TotalTime>100219</TotalTime>
  <Words>8066</Words>
  <Application>Microsoft Macintosh PowerPoint</Application>
  <PresentationFormat>Widescreen</PresentationFormat>
  <Paragraphs>635</Paragraphs>
  <Slides>54</Slides>
  <Notes>11</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54</vt:i4>
      </vt:variant>
    </vt:vector>
  </HeadingPairs>
  <TitlesOfParts>
    <vt:vector size="75" baseType="lpstr">
      <vt:lpstr>.AppleSystemUIFont</vt:lpstr>
      <vt:lpstr>Arial</vt:lpstr>
      <vt:lpstr>Calibri</vt:lpstr>
      <vt:lpstr>Courier New</vt:lpstr>
      <vt:lpstr>HelvNeue Light for IBM</vt:lpstr>
      <vt:lpstr>IBM Plex Sans</vt:lpstr>
      <vt:lpstr>IBM Plex Sans ExtraLight</vt:lpstr>
      <vt:lpstr>IBM Plex Sans Light</vt:lpstr>
      <vt:lpstr>Lato</vt:lpstr>
      <vt:lpstr>Verdana</vt:lpstr>
      <vt:lpstr>Wingdings</vt:lpstr>
      <vt:lpstr>Office Theme</vt:lpstr>
      <vt:lpstr>6_IBM 2019 Master template (light gray background)</vt:lpstr>
      <vt:lpstr>13_IBM 2019 Master template (light gray background)</vt:lpstr>
      <vt:lpstr>7_IBM 2019 Master template (light gray background)</vt:lpstr>
      <vt:lpstr>IBM Brand Template 2022 (Microgrid)</vt:lpstr>
      <vt:lpstr>IBM 2020 Master template (white background)</vt:lpstr>
      <vt:lpstr>1_Office Theme</vt:lpstr>
      <vt:lpstr>4_IBM Brand Template 2022</vt:lpstr>
      <vt:lpstr>5_IBM Brand Template 2022</vt:lpstr>
      <vt:lpstr>IBM Brand Template 2022</vt:lpstr>
      <vt:lpstr>UOB Models Analytic Platform RFP Proof of Concept </vt:lpstr>
      <vt:lpstr>Lineage &amp; Data Virtualization</vt:lpstr>
      <vt:lpstr>A1.1A.2:  Data Lineage</vt:lpstr>
      <vt:lpstr>A1.1A.2 :  Manta Automated Data Lineage </vt:lpstr>
      <vt:lpstr>Supported Scanners</vt:lpstr>
      <vt:lpstr>A1.1A.7, A1.1A.8, B1.3.7, B1.3.11 &amp; B1.3.12: What is Data Virtualization</vt:lpstr>
      <vt:lpstr>A1.1A.7, A1.1A.8, B1.3.7, B1.3.11 &amp; B1.3.12: What is IBM Watson Query</vt:lpstr>
      <vt:lpstr>B1.3.7, B1.3.11 &amp; B1.3.12 : Broad support for Data Sources</vt:lpstr>
      <vt:lpstr>B1.3.3 About Watson Query</vt:lpstr>
      <vt:lpstr>Data Virtualization</vt:lpstr>
      <vt:lpstr>Data Virtualization – Rule created </vt:lpstr>
      <vt:lpstr>Data Virtualization -Governance </vt:lpstr>
      <vt:lpstr>Storage details</vt:lpstr>
      <vt:lpstr>Define Data Sources </vt:lpstr>
      <vt:lpstr>Virtualize data</vt:lpstr>
      <vt:lpstr>Virtualize data</vt:lpstr>
      <vt:lpstr>Virtualizing Data from Object Storage Files </vt:lpstr>
      <vt:lpstr>Virtualizing Data from Object Storage Files</vt:lpstr>
      <vt:lpstr>Virtualizing Data from Object Storage Files</vt:lpstr>
      <vt:lpstr>Create Virtual Views </vt:lpstr>
      <vt:lpstr>PowerPoint Presentation</vt:lpstr>
      <vt:lpstr>Create Virtual Views</vt:lpstr>
      <vt:lpstr>Create Virtual Views</vt:lpstr>
      <vt:lpstr>Create Virtual Views</vt:lpstr>
      <vt:lpstr>Create Virtual Views</vt:lpstr>
      <vt:lpstr>Create virtual views</vt:lpstr>
      <vt:lpstr>Explore virtual view</vt:lpstr>
      <vt:lpstr>Manage access</vt:lpstr>
      <vt:lpstr>Manage access</vt:lpstr>
      <vt:lpstr>Manage access</vt:lpstr>
      <vt:lpstr>Manage access</vt:lpstr>
      <vt:lpstr>Assigning virtual objects to projects </vt:lpstr>
      <vt:lpstr>Assigning virtual objects to projects </vt:lpstr>
      <vt:lpstr>Data Virtualization </vt:lpstr>
      <vt:lpstr>Data Caching </vt:lpstr>
      <vt:lpstr>Data Caching</vt:lpstr>
      <vt:lpstr>Intelligent caching</vt:lpstr>
      <vt:lpstr>Cache Management</vt:lpstr>
      <vt:lpstr>Run Query workload</vt:lpstr>
      <vt:lpstr>Run Query workload</vt:lpstr>
      <vt:lpstr>Run Query workload</vt:lpstr>
      <vt:lpstr>Automatically scaling resources for services</vt:lpstr>
      <vt:lpstr>B1.5, B1.5.1, B1.5.2: Development Architecture (Toolchain Integration)</vt:lpstr>
      <vt:lpstr>Storage details</vt:lpstr>
      <vt:lpstr>PowerPoint Presentation</vt:lpstr>
      <vt:lpstr>PowerPoint Presentation</vt:lpstr>
      <vt:lpstr>How does Business Data Lineage work?</vt:lpstr>
      <vt:lpstr>Business Data Lineage</vt:lpstr>
      <vt:lpstr>How does Technical Data Lineage work?</vt:lpstr>
      <vt:lpstr>PowerPoint Presentation</vt:lpstr>
      <vt:lpstr>PowerPoint Presentation</vt:lpstr>
      <vt:lpstr>Out-of-the-Box Scanners</vt:lpstr>
      <vt:lpstr>Value Proposition Data lineage is a critical capability for Data Fabric use cases</vt:lpstr>
      <vt:lpstr>Data Lineage  User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THAM</dc:creator>
  <cp:lastModifiedBy>Sunny Panjabi</cp:lastModifiedBy>
  <cp:revision>2693</cp:revision>
  <dcterms:created xsi:type="dcterms:W3CDTF">2016-12-16T06:48:07Z</dcterms:created>
  <dcterms:modified xsi:type="dcterms:W3CDTF">2023-08-03T00:45:51Z</dcterms:modified>
</cp:coreProperties>
</file>